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0" r:id="rId4"/>
  </p:sldMasterIdLst>
  <p:notesMasterIdLst>
    <p:notesMasterId r:id="rId33"/>
  </p:notesMasterIdLst>
  <p:handoutMasterIdLst>
    <p:handoutMasterId r:id="rId34"/>
  </p:handoutMasterIdLst>
  <p:sldIdLst>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906000" cy="6858000" type="A4"/>
  <p:notesSz cx="6858000" cy="9144000"/>
  <p:embeddedFontLst>
    <p:embeddedFont>
      <p:font typeface="Arial Rounded MT Bold" panose="020F0704030504030204" pitchFamily="34" charset="0"/>
      <p:regular r:id="rId35"/>
    </p:embeddedFont>
    <p:embeddedFont>
      <p:font typeface="Roboto" panose="02000000000000000000" pitchFamily="2" charset="0"/>
      <p:regular r:id="rId36"/>
      <p:bold r:id="rId37"/>
      <p:italic r:id="rId38"/>
      <p:boldItalic r:id="rId39"/>
    </p:embeddedFont>
    <p:embeddedFont>
      <p:font typeface="United Curriculum" panose="020B0604020202020204" charset="0"/>
      <p:regular r:id="rId40"/>
      <p:bold r:id="rId41"/>
      <p:italic r:id="rId42"/>
      <p:bold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E94E9D-CFCE-C166-F4B7-06218FBC7616}" name="Elizabeth Lupton" initials="EL" userId="S::Elizabeth.Lupton@unitedlearning.org.uk::f1d8bff2-aebb-46ae-b972-0f228aff2aaf" providerId="AD"/>
  <p188:author id="{C833E4BA-E012-CD07-1FD3-0F30CCFF34BF}" name="Charlie Cutler" initials="CC" userId="S::Charlie.Cutler@unitedlearning.org.uk::c5b094de-3707-4aae-994d-70175e9a1467" providerId="AD"/>
  <p188:author id="{6F1D0AED-1E33-5B43-CA73-96135BBBCD4A}" name="Jessica Quinn" initials="JQ" userId="S::Jessica.Quinn@unitedlearning.org.uk::8a95f2e1-9608-4c55-8128-be797539c7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75E"/>
    <a:srgbClr val="BFBBDB"/>
    <a:srgbClr val="BFE3EF"/>
    <a:srgbClr val="9ACFEA"/>
    <a:srgbClr val="7FAED8"/>
    <a:srgbClr val="D4C9C6"/>
    <a:srgbClr val="745E58"/>
    <a:srgbClr val="CC9900"/>
    <a:srgbClr val="FFE8D1"/>
    <a:srgbClr val="2C4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DFCDF-5E5E-6B11-E5BA-821FE6D4B22B}" v="353" dt="2025-11-07T10:06:19.130"/>
    <p1510:client id="{7CE1762F-350D-0A5D-1C45-94815BCE638E}" v="285" dt="2025-11-06T09:58:58.053"/>
    <p1510:client id="{9BD77DA0-3FFB-7FD3-D01F-B489D1B6305A}" v="1092" dt="2025-11-06T09:45:18.325"/>
    <p1510:client id="{C7314119-C372-0783-D3AB-0EA2F44D7825}" v="901" dt="2025-11-05T12:11:09.690"/>
    <p1510:client id="{CEF7B430-9D84-B60F-29A9-312BC3388E76}" v="790" dt="2025-11-05T14:15:28.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Parkes" userId="S::lauren.parkes_timbertreeacademy.org.uk#ext#@corngreavesprimary.org.uk::914dc557-5cec-4d69-b9a5-4696ace1577f" providerId="AD" clId="Web-{C7314119-C372-0783-D3AB-0EA2F44D7825}"/>
    <pc:docChg chg="addSld modSld sldOrd">
      <pc:chgData name="L Parkes" userId="S::lauren.parkes_timbertreeacademy.org.uk#ext#@corngreavesprimary.org.uk::914dc557-5cec-4d69-b9a5-4696ace1577f" providerId="AD" clId="Web-{C7314119-C372-0783-D3AB-0EA2F44D7825}" dt="2025-11-05T12:11:09.690" v="775"/>
      <pc:docMkLst>
        <pc:docMk/>
      </pc:docMkLst>
      <pc:sldChg chg="modSp">
        <pc:chgData name="L Parkes" userId="S::lauren.parkes_timbertreeacademy.org.uk#ext#@corngreavesprimary.org.uk::914dc557-5cec-4d69-b9a5-4696ace1577f" providerId="AD" clId="Web-{C7314119-C372-0783-D3AB-0EA2F44D7825}" dt="2025-11-05T10:14:09.993" v="18"/>
        <pc:sldMkLst>
          <pc:docMk/>
          <pc:sldMk cId="1250556143" sldId="264"/>
        </pc:sldMkLst>
        <pc:graphicFrameChg chg="mod modGraphic">
          <ac:chgData name="L Parkes" userId="S::lauren.parkes_timbertreeacademy.org.uk#ext#@corngreavesprimary.org.uk::914dc557-5cec-4d69-b9a5-4696ace1577f" providerId="AD" clId="Web-{C7314119-C372-0783-D3AB-0EA2F44D7825}" dt="2025-11-05T10:14:09.993" v="18"/>
          <ac:graphicFrameMkLst>
            <pc:docMk/>
            <pc:sldMk cId="1250556143" sldId="264"/>
            <ac:graphicFrameMk id="8" creationId="{AF2EB28A-353A-40D3-9B0A-A3D21D66254B}"/>
          </ac:graphicFrameMkLst>
        </pc:graphicFrameChg>
      </pc:sldChg>
      <pc:sldChg chg="addSp delSp modSp ord">
        <pc:chgData name="L Parkes" userId="S::lauren.parkes_timbertreeacademy.org.uk#ext#@corngreavesprimary.org.uk::914dc557-5cec-4d69-b9a5-4696ace1577f" providerId="AD" clId="Web-{C7314119-C372-0783-D3AB-0EA2F44D7825}" dt="2025-11-05T11:38:28.880" v="219"/>
        <pc:sldMkLst>
          <pc:docMk/>
          <pc:sldMk cId="1447130522" sldId="265"/>
        </pc:sldMkLst>
        <pc:spChg chg="mod">
          <ac:chgData name="L Parkes" userId="S::lauren.parkes_timbertreeacademy.org.uk#ext#@corngreavesprimary.org.uk::914dc557-5cec-4d69-b9a5-4696ace1577f" providerId="AD" clId="Web-{C7314119-C372-0783-D3AB-0EA2F44D7825}" dt="2025-11-05T10:18:04.856" v="85" actId="20577"/>
          <ac:spMkLst>
            <pc:docMk/>
            <pc:sldMk cId="1447130522" sldId="265"/>
            <ac:spMk id="5" creationId="{DC491752-CD37-4B1F-AC03-62AD326E4C72}"/>
          </ac:spMkLst>
        </pc:spChg>
        <pc:graphicFrameChg chg="mod modGraphic">
          <ac:chgData name="L Parkes" userId="S::lauren.parkes_timbertreeacademy.org.uk#ext#@corngreavesprimary.org.uk::914dc557-5cec-4d69-b9a5-4696ace1577f" providerId="AD" clId="Web-{C7314119-C372-0783-D3AB-0EA2F44D7825}" dt="2025-11-05T11:38:09.395" v="217"/>
          <ac:graphicFrameMkLst>
            <pc:docMk/>
            <pc:sldMk cId="1447130522" sldId="265"/>
            <ac:graphicFrameMk id="8" creationId="{AF2EB28A-353A-40D3-9B0A-A3D21D66254B}"/>
          </ac:graphicFrameMkLst>
        </pc:graphicFrameChg>
        <pc:picChg chg="add mod">
          <ac:chgData name="L Parkes" userId="S::lauren.parkes_timbertreeacademy.org.uk#ext#@corngreavesprimary.org.uk::914dc557-5cec-4d69-b9a5-4696ace1577f" providerId="AD" clId="Web-{C7314119-C372-0783-D3AB-0EA2F44D7825}" dt="2025-11-05T11:36:14.124" v="178" actId="14100"/>
          <ac:picMkLst>
            <pc:docMk/>
            <pc:sldMk cId="1447130522" sldId="265"/>
            <ac:picMk id="4" creationId="{0921059F-83CF-CD85-8065-755D7BE64D8F}"/>
          </ac:picMkLst>
        </pc:picChg>
        <pc:picChg chg="add mod">
          <ac:chgData name="L Parkes" userId="S::lauren.parkes_timbertreeacademy.org.uk#ext#@corngreavesprimary.org.uk::914dc557-5cec-4d69-b9a5-4696ace1577f" providerId="AD" clId="Web-{C7314119-C372-0783-D3AB-0EA2F44D7825}" dt="2025-11-05T11:38:10.973" v="218" actId="1076"/>
          <ac:picMkLst>
            <pc:docMk/>
            <pc:sldMk cId="1447130522" sldId="265"/>
            <ac:picMk id="6" creationId="{013B8029-D44C-07ED-257F-BD8688AD6D9E}"/>
          </ac:picMkLst>
        </pc:picChg>
        <pc:picChg chg="add mod">
          <ac:chgData name="L Parkes" userId="S::lauren.parkes_timbertreeacademy.org.uk#ext#@corngreavesprimary.org.uk::914dc557-5cec-4d69-b9a5-4696ace1577f" providerId="AD" clId="Web-{C7314119-C372-0783-D3AB-0EA2F44D7825}" dt="2025-11-05T11:37:48.754" v="187" actId="1076"/>
          <ac:picMkLst>
            <pc:docMk/>
            <pc:sldMk cId="1447130522" sldId="265"/>
            <ac:picMk id="10" creationId="{538BEC71-63D7-69BA-F658-78B59F6EDF99}"/>
          </ac:picMkLst>
        </pc:picChg>
      </pc:sldChg>
      <pc:sldChg chg="add replId">
        <pc:chgData name="L Parkes" userId="S::lauren.parkes_timbertreeacademy.org.uk#ext#@corngreavesprimary.org.uk::914dc557-5cec-4d69-b9a5-4696ace1577f" providerId="AD" clId="Web-{C7314119-C372-0783-D3AB-0EA2F44D7825}" dt="2025-11-05T10:17:57.230" v="84"/>
        <pc:sldMkLst>
          <pc:docMk/>
          <pc:sldMk cId="3505226587" sldId="266"/>
        </pc:sldMkLst>
      </pc:sldChg>
      <pc:sldChg chg="addSp delSp modSp add replId">
        <pc:chgData name="L Parkes" userId="S::lauren.parkes_timbertreeacademy.org.uk#ext#@corngreavesprimary.org.uk::914dc557-5cec-4d69-b9a5-4696ace1577f" providerId="AD" clId="Web-{C7314119-C372-0783-D3AB-0EA2F44D7825}" dt="2025-11-05T12:02:53.477" v="559"/>
        <pc:sldMkLst>
          <pc:docMk/>
          <pc:sldMk cId="3374121749" sldId="267"/>
        </pc:sldMkLst>
        <pc:graphicFrameChg chg="mod modGraphic">
          <ac:chgData name="L Parkes" userId="S::lauren.parkes_timbertreeacademy.org.uk#ext#@corngreavesprimary.org.uk::914dc557-5cec-4d69-b9a5-4696ace1577f" providerId="AD" clId="Web-{C7314119-C372-0783-D3AB-0EA2F44D7825}" dt="2025-11-05T12:02:53.477" v="559"/>
          <ac:graphicFrameMkLst>
            <pc:docMk/>
            <pc:sldMk cId="3374121749" sldId="267"/>
            <ac:graphicFrameMk id="8" creationId="{7754BC17-4EC3-A2A1-44EE-A02D4194FE46}"/>
          </ac:graphicFrameMkLst>
        </pc:graphicFrameChg>
        <pc:picChg chg="add mod">
          <ac:chgData name="L Parkes" userId="S::lauren.parkes_timbertreeacademy.org.uk#ext#@corngreavesprimary.org.uk::914dc557-5cec-4d69-b9a5-4696ace1577f" providerId="AD" clId="Web-{C7314119-C372-0783-D3AB-0EA2F44D7825}" dt="2025-11-05T11:51:48.112" v="327" actId="14100"/>
          <ac:picMkLst>
            <pc:docMk/>
            <pc:sldMk cId="3374121749" sldId="267"/>
            <ac:picMk id="2" creationId="{AF4C0E45-DE82-8D7D-2231-707843CC8AC8}"/>
          </ac:picMkLst>
        </pc:picChg>
        <pc:picChg chg="add mod">
          <ac:chgData name="L Parkes" userId="S::lauren.parkes_timbertreeacademy.org.uk#ext#@corngreavesprimary.org.uk::914dc557-5cec-4d69-b9a5-4696ace1577f" providerId="AD" clId="Web-{C7314119-C372-0783-D3AB-0EA2F44D7825}" dt="2025-11-05T11:52:25.019" v="337" actId="1076"/>
          <ac:picMkLst>
            <pc:docMk/>
            <pc:sldMk cId="3374121749" sldId="267"/>
            <ac:picMk id="7" creationId="{855DAC45-79D5-D9BB-A61B-BE467EC39776}"/>
          </ac:picMkLst>
        </pc:picChg>
        <pc:picChg chg="add mod">
          <ac:chgData name="L Parkes" userId="S::lauren.parkes_timbertreeacademy.org.uk#ext#@corngreavesprimary.org.uk::914dc557-5cec-4d69-b9a5-4696ace1577f" providerId="AD" clId="Web-{C7314119-C372-0783-D3AB-0EA2F44D7825}" dt="2025-11-05T11:52:26.144" v="338" actId="1076"/>
          <ac:picMkLst>
            <pc:docMk/>
            <pc:sldMk cId="3374121749" sldId="267"/>
            <ac:picMk id="11" creationId="{E72BB9DF-47B5-B8B8-67FE-8728164E87E4}"/>
          </ac:picMkLst>
        </pc:picChg>
      </pc:sldChg>
      <pc:sldChg chg="addSp delSp modSp add replId">
        <pc:chgData name="L Parkes" userId="S::lauren.parkes_timbertreeacademy.org.uk#ext#@corngreavesprimary.org.uk::914dc557-5cec-4d69-b9a5-4696ace1577f" providerId="AD" clId="Web-{C7314119-C372-0783-D3AB-0EA2F44D7825}" dt="2025-11-05T11:57:29.268" v="423" actId="1076"/>
        <pc:sldMkLst>
          <pc:docMk/>
          <pc:sldMk cId="3813070769" sldId="268"/>
        </pc:sldMkLst>
        <pc:graphicFrameChg chg="mod modGraphic">
          <ac:chgData name="L Parkes" userId="S::lauren.parkes_timbertreeacademy.org.uk#ext#@corngreavesprimary.org.uk::914dc557-5cec-4d69-b9a5-4696ace1577f" providerId="AD" clId="Web-{C7314119-C372-0783-D3AB-0EA2F44D7825}" dt="2025-11-05T11:57:27.830" v="422" actId="1076"/>
          <ac:graphicFrameMkLst>
            <pc:docMk/>
            <pc:sldMk cId="3813070769" sldId="268"/>
            <ac:graphicFrameMk id="8" creationId="{F32F172E-2E33-E736-2100-C2CFA0948541}"/>
          </ac:graphicFrameMkLst>
        </pc:graphicFrameChg>
        <pc:picChg chg="add mod">
          <ac:chgData name="L Parkes" userId="S::lauren.parkes_timbertreeacademy.org.uk#ext#@corngreavesprimary.org.uk::914dc557-5cec-4d69-b9a5-4696ace1577f" providerId="AD" clId="Web-{C7314119-C372-0783-D3AB-0EA2F44D7825}" dt="2025-11-05T11:57:29.268" v="423" actId="1076"/>
          <ac:picMkLst>
            <pc:docMk/>
            <pc:sldMk cId="3813070769" sldId="268"/>
            <ac:picMk id="4" creationId="{67B1BE3F-6FA6-D58A-A77C-3B3E4F27DCD3}"/>
          </ac:picMkLst>
        </pc:picChg>
        <pc:picChg chg="add mod">
          <ac:chgData name="L Parkes" userId="S::lauren.parkes_timbertreeacademy.org.uk#ext#@corngreavesprimary.org.uk::914dc557-5cec-4d69-b9a5-4696ace1577f" providerId="AD" clId="Web-{C7314119-C372-0783-D3AB-0EA2F44D7825}" dt="2025-11-05T11:57:18.017" v="419" actId="1076"/>
          <ac:picMkLst>
            <pc:docMk/>
            <pc:sldMk cId="3813070769" sldId="268"/>
            <ac:picMk id="6" creationId="{7919EE35-611D-9A59-3510-35A0B34777D9}"/>
          </ac:picMkLst>
        </pc:picChg>
        <pc:picChg chg="add mod">
          <ac:chgData name="L Parkes" userId="S::lauren.parkes_timbertreeacademy.org.uk#ext#@corngreavesprimary.org.uk::914dc557-5cec-4d69-b9a5-4696ace1577f" providerId="AD" clId="Web-{C7314119-C372-0783-D3AB-0EA2F44D7825}" dt="2025-11-05T11:57:16.330" v="418" actId="1076"/>
          <ac:picMkLst>
            <pc:docMk/>
            <pc:sldMk cId="3813070769" sldId="268"/>
            <ac:picMk id="10" creationId="{504F133E-91F3-1780-1D05-D8ED285F2D97}"/>
          </ac:picMkLst>
        </pc:picChg>
      </pc:sldChg>
      <pc:sldChg chg="addSp delSp modSp add replId">
        <pc:chgData name="L Parkes" userId="S::lauren.parkes_timbertreeacademy.org.uk#ext#@corngreavesprimary.org.uk::914dc557-5cec-4d69-b9a5-4696ace1577f" providerId="AD" clId="Web-{C7314119-C372-0783-D3AB-0EA2F44D7825}" dt="2025-11-05T12:01:52.617" v="558" actId="1076"/>
        <pc:sldMkLst>
          <pc:docMk/>
          <pc:sldMk cId="3462404447" sldId="269"/>
        </pc:sldMkLst>
        <pc:graphicFrameChg chg="mod modGraphic">
          <ac:chgData name="L Parkes" userId="S::lauren.parkes_timbertreeacademy.org.uk#ext#@corngreavesprimary.org.uk::914dc557-5cec-4d69-b9a5-4696ace1577f" providerId="AD" clId="Web-{C7314119-C372-0783-D3AB-0EA2F44D7825}" dt="2025-11-05T12:01:07.444" v="551"/>
          <ac:graphicFrameMkLst>
            <pc:docMk/>
            <pc:sldMk cId="3462404447" sldId="269"/>
            <ac:graphicFrameMk id="8" creationId="{32C81686-477A-2925-4919-15622592763F}"/>
          </ac:graphicFrameMkLst>
        </pc:graphicFrameChg>
        <pc:picChg chg="add mod">
          <ac:chgData name="L Parkes" userId="S::lauren.parkes_timbertreeacademy.org.uk#ext#@corngreavesprimary.org.uk::914dc557-5cec-4d69-b9a5-4696ace1577f" providerId="AD" clId="Web-{C7314119-C372-0783-D3AB-0EA2F44D7825}" dt="2025-11-05T12:00:48.475" v="540" actId="1076"/>
          <ac:picMkLst>
            <pc:docMk/>
            <pc:sldMk cId="3462404447" sldId="269"/>
            <ac:picMk id="2" creationId="{B3E67FCC-D2C3-285D-C245-9994060897E5}"/>
          </ac:picMkLst>
        </pc:picChg>
        <pc:picChg chg="add mod">
          <ac:chgData name="L Parkes" userId="S::lauren.parkes_timbertreeacademy.org.uk#ext#@corngreavesprimary.org.uk::914dc557-5cec-4d69-b9a5-4696ace1577f" providerId="AD" clId="Web-{C7314119-C372-0783-D3AB-0EA2F44D7825}" dt="2025-11-05T12:01:49.429" v="556" actId="1076"/>
          <ac:picMkLst>
            <pc:docMk/>
            <pc:sldMk cId="3462404447" sldId="269"/>
            <ac:picMk id="7" creationId="{5E446151-E5BA-5F9B-ED4A-EB16C27A6252}"/>
          </ac:picMkLst>
        </pc:picChg>
        <pc:picChg chg="add mod">
          <ac:chgData name="L Parkes" userId="S::lauren.parkes_timbertreeacademy.org.uk#ext#@corngreavesprimary.org.uk::914dc557-5cec-4d69-b9a5-4696ace1577f" providerId="AD" clId="Web-{C7314119-C372-0783-D3AB-0EA2F44D7825}" dt="2025-11-05T12:01:52.617" v="558" actId="1076"/>
          <ac:picMkLst>
            <pc:docMk/>
            <pc:sldMk cId="3462404447" sldId="269"/>
            <ac:picMk id="11" creationId="{A570FFF5-DD6E-80B4-8309-AC81B9106E5A}"/>
          </ac:picMkLst>
        </pc:picChg>
      </pc:sldChg>
      <pc:sldChg chg="addSp delSp modSp add replId">
        <pc:chgData name="L Parkes" userId="S::lauren.parkes_timbertreeacademy.org.uk#ext#@corngreavesprimary.org.uk::914dc557-5cec-4d69-b9a5-4696ace1577f" providerId="AD" clId="Web-{C7314119-C372-0783-D3AB-0EA2F44D7825}" dt="2025-11-05T12:09:35.763" v="714" actId="1076"/>
        <pc:sldMkLst>
          <pc:docMk/>
          <pc:sldMk cId="1653324645" sldId="270"/>
        </pc:sldMkLst>
        <pc:spChg chg="mod">
          <ac:chgData name="L Parkes" userId="S::lauren.parkes_timbertreeacademy.org.uk#ext#@corngreavesprimary.org.uk::914dc557-5cec-4d69-b9a5-4696ace1577f" providerId="AD" clId="Web-{C7314119-C372-0783-D3AB-0EA2F44D7825}" dt="2025-11-05T12:03:31.196" v="563" actId="20577"/>
          <ac:spMkLst>
            <pc:docMk/>
            <pc:sldMk cId="1653324645" sldId="270"/>
            <ac:spMk id="5" creationId="{FCB99C9C-17BF-5B34-E3B3-9ACC5BF6CC76}"/>
          </ac:spMkLst>
        </pc:spChg>
        <pc:graphicFrameChg chg="mod modGraphic">
          <ac:chgData name="L Parkes" userId="S::lauren.parkes_timbertreeacademy.org.uk#ext#@corngreavesprimary.org.uk::914dc557-5cec-4d69-b9a5-4696ace1577f" providerId="AD" clId="Web-{C7314119-C372-0783-D3AB-0EA2F44D7825}" dt="2025-11-05T12:08:15.090" v="707"/>
          <ac:graphicFrameMkLst>
            <pc:docMk/>
            <pc:sldMk cId="1653324645" sldId="270"/>
            <ac:graphicFrameMk id="8" creationId="{27740B0A-3A9B-B9F2-C915-F6B7BAB0F678}"/>
          </ac:graphicFrameMkLst>
        </pc:graphicFrameChg>
        <pc:picChg chg="add del mod">
          <ac:chgData name="L Parkes" userId="S::lauren.parkes_timbertreeacademy.org.uk#ext#@corngreavesprimary.org.uk::914dc557-5cec-4d69-b9a5-4696ace1577f" providerId="AD" clId="Web-{C7314119-C372-0783-D3AB-0EA2F44D7825}" dt="2025-11-05T12:06:38.417" v="655" actId="14100"/>
          <ac:picMkLst>
            <pc:docMk/>
            <pc:sldMk cId="1653324645" sldId="270"/>
            <ac:picMk id="6" creationId="{A6CDC650-4219-55E2-FF59-8822DB6FC5A8}"/>
          </ac:picMkLst>
        </pc:picChg>
        <pc:picChg chg="add mod">
          <ac:chgData name="L Parkes" userId="S::lauren.parkes_timbertreeacademy.org.uk#ext#@corngreavesprimary.org.uk::914dc557-5cec-4d69-b9a5-4696ace1577f" providerId="AD" clId="Web-{C7314119-C372-0783-D3AB-0EA2F44D7825}" dt="2025-11-05T12:09:34.778" v="713" actId="1076"/>
          <ac:picMkLst>
            <pc:docMk/>
            <pc:sldMk cId="1653324645" sldId="270"/>
            <ac:picMk id="10" creationId="{854C7C22-3958-B902-E746-38B81D4ED45B}"/>
          </ac:picMkLst>
        </pc:picChg>
        <pc:picChg chg="add mod">
          <ac:chgData name="L Parkes" userId="S::lauren.parkes_timbertreeacademy.org.uk#ext#@corngreavesprimary.org.uk::914dc557-5cec-4d69-b9a5-4696ace1577f" providerId="AD" clId="Web-{C7314119-C372-0783-D3AB-0EA2F44D7825}" dt="2025-11-05T12:09:35.763" v="714" actId="1076"/>
          <ac:picMkLst>
            <pc:docMk/>
            <pc:sldMk cId="1653324645" sldId="270"/>
            <ac:picMk id="12" creationId="{8001E8C9-D26C-E659-0FA1-83222A86857C}"/>
          </ac:picMkLst>
        </pc:picChg>
      </pc:sldChg>
      <pc:sldChg chg="addSp delSp modSp add replId">
        <pc:chgData name="L Parkes" userId="S::lauren.parkes_timbertreeacademy.org.uk#ext#@corngreavesprimary.org.uk::914dc557-5cec-4d69-b9a5-4696ace1577f" providerId="AD" clId="Web-{C7314119-C372-0783-D3AB-0EA2F44D7825}" dt="2025-11-05T12:11:09.690" v="775"/>
        <pc:sldMkLst>
          <pc:docMk/>
          <pc:sldMk cId="1085471171" sldId="271"/>
        </pc:sldMkLst>
        <pc:graphicFrameChg chg="mod modGraphic">
          <ac:chgData name="L Parkes" userId="S::lauren.parkes_timbertreeacademy.org.uk#ext#@corngreavesprimary.org.uk::914dc557-5cec-4d69-b9a5-4696ace1577f" providerId="AD" clId="Web-{C7314119-C372-0783-D3AB-0EA2F44D7825}" dt="2025-11-05T12:11:09.690" v="775"/>
          <ac:graphicFrameMkLst>
            <pc:docMk/>
            <pc:sldMk cId="1085471171" sldId="271"/>
            <ac:graphicFrameMk id="8" creationId="{20E8FD37-BA14-1685-141C-4D797625DE15}"/>
          </ac:graphicFrameMkLst>
        </pc:graphicFrameChg>
        <pc:picChg chg="add mod">
          <ac:chgData name="L Parkes" userId="S::lauren.parkes_timbertreeacademy.org.uk#ext#@corngreavesprimary.org.uk::914dc557-5cec-4d69-b9a5-4696ace1577f" providerId="AD" clId="Web-{C7314119-C372-0783-D3AB-0EA2F44D7825}" dt="2025-11-05T12:11:02.549" v="770" actId="1076"/>
          <ac:picMkLst>
            <pc:docMk/>
            <pc:sldMk cId="1085471171" sldId="271"/>
            <ac:picMk id="2" creationId="{9D923EB4-D7C0-C049-08CD-F6BE4831FED8}"/>
          </ac:picMkLst>
        </pc:picChg>
      </pc:sldChg>
    </pc:docChg>
  </pc:docChgLst>
  <pc:docChgLst>
    <pc:chgData name="L Parkes" userId="S::lauren.parkes_timbertreeacademy.org.uk#ext#@corngreavesprimary.org.uk::914dc557-5cec-4d69-b9a5-4696ace1577f" providerId="AD" clId="Web-{CEF7B430-9D84-B60F-29A9-312BC3388E76}"/>
    <pc:docChg chg="addSld modSld">
      <pc:chgData name="L Parkes" userId="S::lauren.parkes_timbertreeacademy.org.uk#ext#@corngreavesprimary.org.uk::914dc557-5cec-4d69-b9a5-4696ace1577f" providerId="AD" clId="Web-{CEF7B430-9D84-B60F-29A9-312BC3388E76}" dt="2025-11-05T14:15:28.292" v="696"/>
      <pc:docMkLst>
        <pc:docMk/>
      </pc:docMkLst>
      <pc:sldChg chg="addSp delSp modSp">
        <pc:chgData name="L Parkes" userId="S::lauren.parkes_timbertreeacademy.org.uk#ext#@corngreavesprimary.org.uk::914dc557-5cec-4d69-b9a5-4696ace1577f" providerId="AD" clId="Web-{CEF7B430-9D84-B60F-29A9-312BC3388E76}" dt="2025-11-05T13:37:23.652" v="68" actId="1076"/>
        <pc:sldMkLst>
          <pc:docMk/>
          <pc:sldMk cId="1085471171" sldId="271"/>
        </pc:sldMkLst>
        <pc:graphicFrameChg chg="mod modGraphic">
          <ac:chgData name="L Parkes" userId="S::lauren.parkes_timbertreeacademy.org.uk#ext#@corngreavesprimary.org.uk::914dc557-5cec-4d69-b9a5-4696ace1577f" providerId="AD" clId="Web-{CEF7B430-9D84-B60F-29A9-312BC3388E76}" dt="2025-11-05T13:36:33.901" v="66"/>
          <ac:graphicFrameMkLst>
            <pc:docMk/>
            <pc:sldMk cId="1085471171" sldId="271"/>
            <ac:graphicFrameMk id="8" creationId="{20E8FD37-BA14-1685-141C-4D797625DE15}"/>
          </ac:graphicFrameMkLst>
        </pc:graphicFrameChg>
        <pc:picChg chg="mod">
          <ac:chgData name="L Parkes" userId="S::lauren.parkes_timbertreeacademy.org.uk#ext#@corngreavesprimary.org.uk::914dc557-5cec-4d69-b9a5-4696ace1577f" providerId="AD" clId="Web-{CEF7B430-9D84-B60F-29A9-312BC3388E76}" dt="2025-11-05T13:36:02.275" v="57" actId="1076"/>
          <ac:picMkLst>
            <pc:docMk/>
            <pc:sldMk cId="1085471171" sldId="271"/>
            <ac:picMk id="2" creationId="{9D923EB4-D7C0-C049-08CD-F6BE4831FED8}"/>
          </ac:picMkLst>
        </pc:picChg>
        <pc:picChg chg="add mod">
          <ac:chgData name="L Parkes" userId="S::lauren.parkes_timbertreeacademy.org.uk#ext#@corngreavesprimary.org.uk::914dc557-5cec-4d69-b9a5-4696ace1577f" providerId="AD" clId="Web-{CEF7B430-9D84-B60F-29A9-312BC3388E76}" dt="2025-11-05T13:36:28.276" v="64" actId="1076"/>
          <ac:picMkLst>
            <pc:docMk/>
            <pc:sldMk cId="1085471171" sldId="271"/>
            <ac:picMk id="4" creationId="{7B0BEFA2-BA5D-3FF6-4123-404C705871C5}"/>
          </ac:picMkLst>
        </pc:picChg>
        <pc:picChg chg="add mod">
          <ac:chgData name="L Parkes" userId="S::lauren.parkes_timbertreeacademy.org.uk#ext#@corngreavesprimary.org.uk::914dc557-5cec-4d69-b9a5-4696ace1577f" providerId="AD" clId="Web-{CEF7B430-9D84-B60F-29A9-312BC3388E76}" dt="2025-11-05T13:37:23.652" v="68" actId="1076"/>
          <ac:picMkLst>
            <pc:docMk/>
            <pc:sldMk cId="1085471171" sldId="271"/>
            <ac:picMk id="6" creationId="{D186B909-5C81-FBDA-FE7F-C0CF07F1435C}"/>
          </ac:picMkLst>
        </pc:picChg>
      </pc:sldChg>
      <pc:sldChg chg="addSp delSp modSp add replId">
        <pc:chgData name="L Parkes" userId="S::lauren.parkes_timbertreeacademy.org.uk#ext#@corngreavesprimary.org.uk::914dc557-5cec-4d69-b9a5-4696ace1577f" providerId="AD" clId="Web-{CEF7B430-9D84-B60F-29A9-312BC3388E76}" dt="2025-11-05T13:40:04.554" v="157" actId="1076"/>
        <pc:sldMkLst>
          <pc:docMk/>
          <pc:sldMk cId="3989908199" sldId="272"/>
        </pc:sldMkLst>
        <pc:graphicFrameChg chg="mod modGraphic">
          <ac:chgData name="L Parkes" userId="S::lauren.parkes_timbertreeacademy.org.uk#ext#@corngreavesprimary.org.uk::914dc557-5cec-4d69-b9a5-4696ace1577f" providerId="AD" clId="Web-{CEF7B430-9D84-B60F-29A9-312BC3388E76}" dt="2025-11-05T13:39:27.161" v="154"/>
          <ac:graphicFrameMkLst>
            <pc:docMk/>
            <pc:sldMk cId="3989908199" sldId="272"/>
            <ac:graphicFrameMk id="8" creationId="{CC11AB0C-B8E0-6B7E-E2A3-6DE453764441}"/>
          </ac:graphicFrameMkLst>
        </pc:graphicFrameChg>
        <pc:picChg chg="add mod">
          <ac:chgData name="L Parkes" userId="S::lauren.parkes_timbertreeacademy.org.uk#ext#@corngreavesprimary.org.uk::914dc557-5cec-4d69-b9a5-4696ace1577f" providerId="AD" clId="Web-{CEF7B430-9D84-B60F-29A9-312BC3388E76}" dt="2025-11-05T13:40:04.554" v="157" actId="1076"/>
          <ac:picMkLst>
            <pc:docMk/>
            <pc:sldMk cId="3989908199" sldId="272"/>
            <ac:picMk id="7" creationId="{A408CA80-AB0B-8010-F04A-C747F5B8C614}"/>
          </ac:picMkLst>
        </pc:picChg>
        <pc:picChg chg="add mod">
          <ac:chgData name="L Parkes" userId="S::lauren.parkes_timbertreeacademy.org.uk#ext#@corngreavesprimary.org.uk::914dc557-5cec-4d69-b9a5-4696ace1577f" providerId="AD" clId="Web-{CEF7B430-9D84-B60F-29A9-312BC3388E76}" dt="2025-11-05T13:40:03.507" v="156" actId="1076"/>
          <ac:picMkLst>
            <pc:docMk/>
            <pc:sldMk cId="3989908199" sldId="272"/>
            <ac:picMk id="11" creationId="{340768BA-CD38-FDA4-E7D3-754E92251745}"/>
          </ac:picMkLst>
        </pc:picChg>
      </pc:sldChg>
      <pc:sldChg chg="addSp delSp modSp add replId">
        <pc:chgData name="L Parkes" userId="S::lauren.parkes_timbertreeacademy.org.uk#ext#@corngreavesprimary.org.uk::914dc557-5cec-4d69-b9a5-4696ace1577f" providerId="AD" clId="Web-{CEF7B430-9D84-B60F-29A9-312BC3388E76}" dt="2025-11-05T13:43:40" v="230"/>
        <pc:sldMkLst>
          <pc:docMk/>
          <pc:sldMk cId="3952448081" sldId="273"/>
        </pc:sldMkLst>
        <pc:graphicFrameChg chg="mod modGraphic">
          <ac:chgData name="L Parkes" userId="S::lauren.parkes_timbertreeacademy.org.uk#ext#@corngreavesprimary.org.uk::914dc557-5cec-4d69-b9a5-4696ace1577f" providerId="AD" clId="Web-{CEF7B430-9D84-B60F-29A9-312BC3388E76}" dt="2025-11-05T13:43:40" v="230"/>
          <ac:graphicFrameMkLst>
            <pc:docMk/>
            <pc:sldMk cId="3952448081" sldId="273"/>
            <ac:graphicFrameMk id="8" creationId="{699A2C7F-F1FB-B992-AD94-B0C2994CFBCA}"/>
          </ac:graphicFrameMkLst>
        </pc:graphicFrameChg>
        <pc:picChg chg="add mod">
          <ac:chgData name="L Parkes" userId="S::lauren.parkes_timbertreeacademy.org.uk#ext#@corngreavesprimary.org.uk::914dc557-5cec-4d69-b9a5-4696ace1577f" providerId="AD" clId="Web-{CEF7B430-9D84-B60F-29A9-312BC3388E76}" dt="2025-11-05T13:43:33.015" v="224" actId="14100"/>
          <ac:picMkLst>
            <pc:docMk/>
            <pc:sldMk cId="3952448081" sldId="273"/>
            <ac:picMk id="4" creationId="{28902DD5-0DA6-8ECF-D24F-5C5FB1DB5FDF}"/>
          </ac:picMkLst>
        </pc:picChg>
        <pc:picChg chg="add mod">
          <ac:chgData name="L Parkes" userId="S::lauren.parkes_timbertreeacademy.org.uk#ext#@corngreavesprimary.org.uk::914dc557-5cec-4d69-b9a5-4696ace1577f" providerId="AD" clId="Web-{CEF7B430-9D84-B60F-29A9-312BC3388E76}" dt="2025-11-05T13:43:12.608" v="217" actId="1076"/>
          <ac:picMkLst>
            <pc:docMk/>
            <pc:sldMk cId="3952448081" sldId="273"/>
            <ac:picMk id="6" creationId="{A9D2308F-6A1C-830E-7255-15260263F459}"/>
          </ac:picMkLst>
        </pc:picChg>
        <pc:picChg chg="add mod">
          <ac:chgData name="L Parkes" userId="S::lauren.parkes_timbertreeacademy.org.uk#ext#@corngreavesprimary.org.uk::914dc557-5cec-4d69-b9a5-4696ace1577f" providerId="AD" clId="Web-{CEF7B430-9D84-B60F-29A9-312BC3388E76}" dt="2025-11-05T13:43:16.452" v="220" actId="1076"/>
          <ac:picMkLst>
            <pc:docMk/>
            <pc:sldMk cId="3952448081" sldId="273"/>
            <ac:picMk id="10" creationId="{47751D77-8C12-9510-F81D-094B6C1157CE}"/>
          </ac:picMkLst>
        </pc:picChg>
      </pc:sldChg>
      <pc:sldChg chg="addSp delSp modSp add replId">
        <pc:chgData name="L Parkes" userId="S::lauren.parkes_timbertreeacademy.org.uk#ext#@corngreavesprimary.org.uk::914dc557-5cec-4d69-b9a5-4696ace1577f" providerId="AD" clId="Web-{CEF7B430-9D84-B60F-29A9-312BC3388E76}" dt="2025-11-05T14:05:22.178" v="413" actId="1076"/>
        <pc:sldMkLst>
          <pc:docMk/>
          <pc:sldMk cId="1866318341" sldId="274"/>
        </pc:sldMkLst>
        <pc:spChg chg="mod">
          <ac:chgData name="L Parkes" userId="S::lauren.parkes_timbertreeacademy.org.uk#ext#@corngreavesprimary.org.uk::914dc557-5cec-4d69-b9a5-4696ace1577f" providerId="AD" clId="Web-{CEF7B430-9D84-B60F-29A9-312BC3388E76}" dt="2025-11-05T13:43:56.628" v="232" actId="20577"/>
          <ac:spMkLst>
            <pc:docMk/>
            <pc:sldMk cId="1866318341" sldId="274"/>
            <ac:spMk id="5" creationId="{16CF1BF4-78EE-BDE9-B6FE-479DDEB26A36}"/>
          </ac:spMkLst>
        </pc:spChg>
        <pc:graphicFrameChg chg="mod modGraphic">
          <ac:chgData name="L Parkes" userId="S::lauren.parkes_timbertreeacademy.org.uk#ext#@corngreavesprimary.org.uk::914dc557-5cec-4d69-b9a5-4696ace1577f" providerId="AD" clId="Web-{CEF7B430-9D84-B60F-29A9-312BC3388E76}" dt="2025-11-05T14:04:12.849" v="406"/>
          <ac:graphicFrameMkLst>
            <pc:docMk/>
            <pc:sldMk cId="1866318341" sldId="274"/>
            <ac:graphicFrameMk id="8" creationId="{99751C27-9876-6B35-16BE-A11AA2291213}"/>
          </ac:graphicFrameMkLst>
        </pc:graphicFrameChg>
        <pc:picChg chg="add mod">
          <ac:chgData name="L Parkes" userId="S::lauren.parkes_timbertreeacademy.org.uk#ext#@corngreavesprimary.org.uk::914dc557-5cec-4d69-b9a5-4696ace1577f" providerId="AD" clId="Web-{CEF7B430-9D84-B60F-29A9-312BC3388E76}" dt="2025-11-05T14:03:02.441" v="366" actId="14100"/>
          <ac:picMkLst>
            <pc:docMk/>
            <pc:sldMk cId="1866318341" sldId="274"/>
            <ac:picMk id="2" creationId="{D2C174D4-938B-B905-8B79-82827C4BCE95}"/>
          </ac:picMkLst>
        </pc:picChg>
        <pc:picChg chg="add mod">
          <ac:chgData name="L Parkes" userId="S::lauren.parkes_timbertreeacademy.org.uk#ext#@corngreavesprimary.org.uk::914dc557-5cec-4d69-b9a5-4696ace1577f" providerId="AD" clId="Web-{CEF7B430-9D84-B60F-29A9-312BC3388E76}" dt="2025-11-05T14:04:17.005" v="407" actId="1076"/>
          <ac:picMkLst>
            <pc:docMk/>
            <pc:sldMk cId="1866318341" sldId="274"/>
            <ac:picMk id="7" creationId="{69453645-E833-40E7-6271-407828CC96E9}"/>
          </ac:picMkLst>
        </pc:picChg>
        <pc:picChg chg="add mod">
          <ac:chgData name="L Parkes" userId="S::lauren.parkes_timbertreeacademy.org.uk#ext#@corngreavesprimary.org.uk::914dc557-5cec-4d69-b9a5-4696ace1577f" providerId="AD" clId="Web-{CEF7B430-9D84-B60F-29A9-312BC3388E76}" dt="2025-11-05T14:05:22.178" v="413" actId="1076"/>
          <ac:picMkLst>
            <pc:docMk/>
            <pc:sldMk cId="1866318341" sldId="274"/>
            <ac:picMk id="11" creationId="{55BD79B9-454A-4CAD-EBEE-44E114B396BF}"/>
          </ac:picMkLst>
        </pc:picChg>
        <pc:picChg chg="add mod">
          <ac:chgData name="L Parkes" userId="S::lauren.parkes_timbertreeacademy.org.uk#ext#@corngreavesprimary.org.uk::914dc557-5cec-4d69-b9a5-4696ace1577f" providerId="AD" clId="Web-{CEF7B430-9D84-B60F-29A9-312BC3388E76}" dt="2025-11-05T14:05:21.116" v="412" actId="1076"/>
          <ac:picMkLst>
            <pc:docMk/>
            <pc:sldMk cId="1866318341" sldId="274"/>
            <ac:picMk id="12" creationId="{E22F8448-8BAC-5858-04D1-9934E36615AE}"/>
          </ac:picMkLst>
        </pc:picChg>
      </pc:sldChg>
      <pc:sldChg chg="addSp delSp modSp add replId">
        <pc:chgData name="L Parkes" userId="S::lauren.parkes_timbertreeacademy.org.uk#ext#@corngreavesprimary.org.uk::914dc557-5cec-4d69-b9a5-4696ace1577f" providerId="AD" clId="Web-{CEF7B430-9D84-B60F-29A9-312BC3388E76}" dt="2025-11-05T14:10:05.510" v="537" actId="1076"/>
        <pc:sldMkLst>
          <pc:docMk/>
          <pc:sldMk cId="1294722972" sldId="275"/>
        </pc:sldMkLst>
        <pc:graphicFrameChg chg="mod modGraphic">
          <ac:chgData name="L Parkes" userId="S::lauren.parkes_timbertreeacademy.org.uk#ext#@corngreavesprimary.org.uk::914dc557-5cec-4d69-b9a5-4696ace1577f" providerId="AD" clId="Web-{CEF7B430-9D84-B60F-29A9-312BC3388E76}" dt="2025-11-05T14:09:32.681" v="529"/>
          <ac:graphicFrameMkLst>
            <pc:docMk/>
            <pc:sldMk cId="1294722972" sldId="275"/>
            <ac:graphicFrameMk id="8" creationId="{BF526D21-A2A2-A9EB-1810-3F128C570B84}"/>
          </ac:graphicFrameMkLst>
        </pc:graphicFrameChg>
        <pc:picChg chg="add mod">
          <ac:chgData name="L Parkes" userId="S::lauren.parkes_timbertreeacademy.org.uk#ext#@corngreavesprimary.org.uk::914dc557-5cec-4d69-b9a5-4696ace1577f" providerId="AD" clId="Web-{CEF7B430-9D84-B60F-29A9-312BC3388E76}" dt="2025-11-05T14:09:37.385" v="531" actId="14100"/>
          <ac:picMkLst>
            <pc:docMk/>
            <pc:sldMk cId="1294722972" sldId="275"/>
            <ac:picMk id="4" creationId="{A6F718D4-E386-F910-19EC-0AEDD00AA4F9}"/>
          </ac:picMkLst>
        </pc:picChg>
        <pc:picChg chg="add mod">
          <ac:chgData name="L Parkes" userId="S::lauren.parkes_timbertreeacademy.org.uk#ext#@corngreavesprimary.org.uk::914dc557-5cec-4d69-b9a5-4696ace1577f" providerId="AD" clId="Web-{CEF7B430-9D84-B60F-29A9-312BC3388E76}" dt="2025-11-05T14:10:05.510" v="537" actId="1076"/>
          <ac:picMkLst>
            <pc:docMk/>
            <pc:sldMk cId="1294722972" sldId="275"/>
            <ac:picMk id="6" creationId="{FD925371-933C-A8A4-63FA-1D98E3BB9BC7}"/>
          </ac:picMkLst>
        </pc:picChg>
        <pc:picChg chg="add mod">
          <ac:chgData name="L Parkes" userId="S::lauren.parkes_timbertreeacademy.org.uk#ext#@corngreavesprimary.org.uk::914dc557-5cec-4d69-b9a5-4696ace1577f" providerId="AD" clId="Web-{CEF7B430-9D84-B60F-29A9-312BC3388E76}" dt="2025-11-05T14:10:03.588" v="536" actId="1076"/>
          <ac:picMkLst>
            <pc:docMk/>
            <pc:sldMk cId="1294722972" sldId="275"/>
            <ac:picMk id="10" creationId="{DE6885DC-C8FD-89DC-229C-618F48C52B94}"/>
          </ac:picMkLst>
        </pc:picChg>
      </pc:sldChg>
      <pc:sldChg chg="addSp delSp modSp add replId">
        <pc:chgData name="L Parkes" userId="S::lauren.parkes_timbertreeacademy.org.uk#ext#@corngreavesprimary.org.uk::914dc557-5cec-4d69-b9a5-4696ace1577f" providerId="AD" clId="Web-{CEF7B430-9D84-B60F-29A9-312BC3388E76}" dt="2025-11-05T14:15:28.292" v="696"/>
        <pc:sldMkLst>
          <pc:docMk/>
          <pc:sldMk cId="28348304" sldId="276"/>
        </pc:sldMkLst>
        <pc:graphicFrameChg chg="mod modGraphic">
          <ac:chgData name="L Parkes" userId="S::lauren.parkes_timbertreeacademy.org.uk#ext#@corngreavesprimary.org.uk::914dc557-5cec-4d69-b9a5-4696ace1577f" providerId="AD" clId="Web-{CEF7B430-9D84-B60F-29A9-312BC3388E76}" dt="2025-11-05T14:15:28.292" v="696"/>
          <ac:graphicFrameMkLst>
            <pc:docMk/>
            <pc:sldMk cId="28348304" sldId="276"/>
            <ac:graphicFrameMk id="8" creationId="{D007BB7C-DF26-A18D-76A0-74F2AA92DD7F}"/>
          </ac:graphicFrameMkLst>
        </pc:graphicFrameChg>
        <pc:picChg chg="add mod">
          <ac:chgData name="L Parkes" userId="S::lauren.parkes_timbertreeacademy.org.uk#ext#@corngreavesprimary.org.uk::914dc557-5cec-4d69-b9a5-4696ace1577f" providerId="AD" clId="Web-{CEF7B430-9D84-B60F-29A9-312BC3388E76}" dt="2025-11-05T14:13:51.053" v="671" actId="1076"/>
          <ac:picMkLst>
            <pc:docMk/>
            <pc:sldMk cId="28348304" sldId="276"/>
            <ac:picMk id="2" creationId="{DEA8F171-C20C-9D7F-0592-8357FA71DB3A}"/>
          </ac:picMkLst>
        </pc:picChg>
        <pc:picChg chg="add mod">
          <ac:chgData name="L Parkes" userId="S::lauren.parkes_timbertreeacademy.org.uk#ext#@corngreavesprimary.org.uk::914dc557-5cec-4d69-b9a5-4696ace1577f" providerId="AD" clId="Web-{CEF7B430-9D84-B60F-29A9-312BC3388E76}" dt="2025-11-05T14:14:38.368" v="691" actId="1076"/>
          <ac:picMkLst>
            <pc:docMk/>
            <pc:sldMk cId="28348304" sldId="276"/>
            <ac:picMk id="7" creationId="{8928C3CF-DFF5-383B-0F1C-FCAA820C5645}"/>
          </ac:picMkLst>
        </pc:picChg>
        <pc:picChg chg="add mod">
          <ac:chgData name="L Parkes" userId="S::lauren.parkes_timbertreeacademy.org.uk#ext#@corngreavesprimary.org.uk::914dc557-5cec-4d69-b9a5-4696ace1577f" providerId="AD" clId="Web-{CEF7B430-9D84-B60F-29A9-312BC3388E76}" dt="2025-11-05T14:15:20.323" v="695" actId="1076"/>
          <ac:picMkLst>
            <pc:docMk/>
            <pc:sldMk cId="28348304" sldId="276"/>
            <ac:picMk id="11" creationId="{3EE7C3CF-BFDF-6AFF-5635-1ABB05839D46}"/>
          </ac:picMkLst>
        </pc:picChg>
      </pc:sldChg>
    </pc:docChg>
  </pc:docChgLst>
  <pc:docChgLst>
    <pc:chgData name="L Parkes" userId="S::lauren.parkes_timbertreeacademy.org.uk#ext#@corngreavesprimary.org.uk::914dc557-5cec-4d69-b9a5-4696ace1577f" providerId="AD" clId="Web-{7CE1762F-350D-0A5D-1C45-94815BCE638E}"/>
    <pc:docChg chg="addSld modSld">
      <pc:chgData name="L Parkes" userId="S::lauren.parkes_timbertreeacademy.org.uk#ext#@corngreavesprimary.org.uk::914dc557-5cec-4d69-b9a5-4696ace1577f" providerId="AD" clId="Web-{7CE1762F-350D-0A5D-1C45-94815BCE638E}" dt="2025-11-06T09:56:50.880" v="246"/>
      <pc:docMkLst>
        <pc:docMk/>
      </pc:docMkLst>
      <pc:sldChg chg="modSp">
        <pc:chgData name="L Parkes" userId="S::lauren.parkes_timbertreeacademy.org.uk#ext#@corngreavesprimary.org.uk::914dc557-5cec-4d69-b9a5-4696ace1577f" providerId="AD" clId="Web-{7CE1762F-350D-0A5D-1C45-94815BCE638E}" dt="2025-11-06T09:56:50.880" v="246"/>
        <pc:sldMkLst>
          <pc:docMk/>
          <pc:sldMk cId="59968658" sldId="284"/>
        </pc:sldMkLst>
        <pc:graphicFrameChg chg="mod modGraphic">
          <ac:chgData name="L Parkes" userId="S::lauren.parkes_timbertreeacademy.org.uk#ext#@corngreavesprimary.org.uk::914dc557-5cec-4d69-b9a5-4696ace1577f" providerId="AD" clId="Web-{7CE1762F-350D-0A5D-1C45-94815BCE638E}" dt="2025-11-06T09:56:50.880" v="246"/>
          <ac:graphicFrameMkLst>
            <pc:docMk/>
            <pc:sldMk cId="59968658" sldId="284"/>
            <ac:graphicFrameMk id="8" creationId="{BC46F8FB-E51F-40F7-16EE-A10FB9EAB89B}"/>
          </ac:graphicFrameMkLst>
        </pc:graphicFrameChg>
      </pc:sldChg>
      <pc:sldChg chg="addSp delSp modSp add replId">
        <pc:chgData name="L Parkes" userId="S::lauren.parkes_timbertreeacademy.org.uk#ext#@corngreavesprimary.org.uk::914dc557-5cec-4d69-b9a5-4696ace1577f" providerId="AD" clId="Web-{7CE1762F-350D-0A5D-1C45-94815BCE638E}" dt="2025-11-06T09:56:08.911" v="240"/>
        <pc:sldMkLst>
          <pc:docMk/>
          <pc:sldMk cId="266343512" sldId="285"/>
        </pc:sldMkLst>
        <pc:graphicFrameChg chg="mod modGraphic">
          <ac:chgData name="L Parkes" userId="S::lauren.parkes_timbertreeacademy.org.uk#ext#@corngreavesprimary.org.uk::914dc557-5cec-4d69-b9a5-4696ace1577f" providerId="AD" clId="Web-{7CE1762F-350D-0A5D-1C45-94815BCE638E}" dt="2025-11-06T09:56:08.911" v="240"/>
          <ac:graphicFrameMkLst>
            <pc:docMk/>
            <pc:sldMk cId="266343512" sldId="285"/>
            <ac:graphicFrameMk id="8" creationId="{DC18F039-9872-B6EE-9420-41A377257942}"/>
          </ac:graphicFrameMkLst>
        </pc:graphicFrameChg>
        <pc:picChg chg="del">
          <ac:chgData name="L Parkes" userId="S::lauren.parkes_timbertreeacademy.org.uk#ext#@corngreavesprimary.org.uk::914dc557-5cec-4d69-b9a5-4696ace1577f" providerId="AD" clId="Web-{7CE1762F-350D-0A5D-1C45-94815BCE638E}" dt="2025-11-06T09:46:10.216" v="1"/>
          <ac:picMkLst>
            <pc:docMk/>
            <pc:sldMk cId="266343512" sldId="285"/>
            <ac:picMk id="2" creationId="{9FCEEB60-6394-EA42-2DD9-54CA5FF72AEE}"/>
          </ac:picMkLst>
        </pc:picChg>
        <pc:picChg chg="add mod">
          <ac:chgData name="L Parkes" userId="S::lauren.parkes_timbertreeacademy.org.uk#ext#@corngreavesprimary.org.uk::914dc557-5cec-4d69-b9a5-4696ace1577f" providerId="AD" clId="Web-{7CE1762F-350D-0A5D-1C45-94815BCE638E}" dt="2025-11-06T09:49:18.735" v="87" actId="1076"/>
          <ac:picMkLst>
            <pc:docMk/>
            <pc:sldMk cId="266343512" sldId="285"/>
            <ac:picMk id="4" creationId="{5646E0E0-1E91-5D8C-D3CE-9A9387651571}"/>
          </ac:picMkLst>
        </pc:picChg>
        <pc:picChg chg="del">
          <ac:chgData name="L Parkes" userId="S::lauren.parkes_timbertreeacademy.org.uk#ext#@corngreavesprimary.org.uk::914dc557-5cec-4d69-b9a5-4696ace1577f" providerId="AD" clId="Web-{7CE1762F-350D-0A5D-1C45-94815BCE638E}" dt="2025-11-06T09:46:11.091" v="2"/>
          <ac:picMkLst>
            <pc:docMk/>
            <pc:sldMk cId="266343512" sldId="285"/>
            <ac:picMk id="6" creationId="{8B6FB267-0F1D-5802-FA35-DABAD93D9DEE}"/>
          </ac:picMkLst>
        </pc:picChg>
        <pc:picChg chg="add mod">
          <ac:chgData name="L Parkes" userId="S::lauren.parkes_timbertreeacademy.org.uk#ext#@corngreavesprimary.org.uk::914dc557-5cec-4d69-b9a5-4696ace1577f" providerId="AD" clId="Web-{7CE1762F-350D-0A5D-1C45-94815BCE638E}" dt="2025-11-06T09:49:06.094" v="81" actId="1076"/>
          <ac:picMkLst>
            <pc:docMk/>
            <pc:sldMk cId="266343512" sldId="285"/>
            <ac:picMk id="7" creationId="{2239694B-012E-A5D2-89A9-0D29D8351342}"/>
          </ac:picMkLst>
        </pc:picChg>
        <pc:picChg chg="add mod">
          <ac:chgData name="L Parkes" userId="S::lauren.parkes_timbertreeacademy.org.uk#ext#@corngreavesprimary.org.uk::914dc557-5cec-4d69-b9a5-4696ace1577f" providerId="AD" clId="Web-{7CE1762F-350D-0A5D-1C45-94815BCE638E}" dt="2025-11-06T09:49:07.235" v="82" actId="1076"/>
          <ac:picMkLst>
            <pc:docMk/>
            <pc:sldMk cId="266343512" sldId="285"/>
            <ac:picMk id="9" creationId="{D3850537-F5A3-B337-0A9E-D09CA1EC3641}"/>
          </ac:picMkLst>
        </pc:picChg>
      </pc:sldChg>
      <pc:sldChg chg="addSp delSp modSp add replId">
        <pc:chgData name="L Parkes" userId="S::lauren.parkes_timbertreeacademy.org.uk#ext#@corngreavesprimary.org.uk::914dc557-5cec-4d69-b9a5-4696ace1577f" providerId="AD" clId="Web-{7CE1762F-350D-0A5D-1C45-94815BCE638E}" dt="2025-11-06T09:56:00.739" v="238"/>
        <pc:sldMkLst>
          <pc:docMk/>
          <pc:sldMk cId="1495333335" sldId="286"/>
        </pc:sldMkLst>
        <pc:graphicFrameChg chg="mod modGraphic">
          <ac:chgData name="L Parkes" userId="S::lauren.parkes_timbertreeacademy.org.uk#ext#@corngreavesprimary.org.uk::914dc557-5cec-4d69-b9a5-4696ace1577f" providerId="AD" clId="Web-{7CE1762F-350D-0A5D-1C45-94815BCE638E}" dt="2025-11-06T09:56:00.739" v="238"/>
          <ac:graphicFrameMkLst>
            <pc:docMk/>
            <pc:sldMk cId="1495333335" sldId="286"/>
            <ac:graphicFrameMk id="8" creationId="{9AAD43FF-4525-081A-0D43-A91B5AB721CB}"/>
          </ac:graphicFrameMkLst>
        </pc:graphicFrameChg>
        <pc:picChg chg="add mod modCrop">
          <ac:chgData name="L Parkes" userId="S::lauren.parkes_timbertreeacademy.org.uk#ext#@corngreavesprimary.org.uk::914dc557-5cec-4d69-b9a5-4696ace1577f" providerId="AD" clId="Web-{7CE1762F-350D-0A5D-1C45-94815BCE638E}" dt="2025-11-06T09:54:52.503" v="202" actId="1076"/>
          <ac:picMkLst>
            <pc:docMk/>
            <pc:sldMk cId="1495333335" sldId="286"/>
            <ac:picMk id="2" creationId="{78069533-2128-7182-0704-CEF64DAF6350}"/>
          </ac:picMkLst>
        </pc:picChg>
        <pc:picChg chg="del">
          <ac:chgData name="L Parkes" userId="S::lauren.parkes_timbertreeacademy.org.uk#ext#@corngreavesprimary.org.uk::914dc557-5cec-4d69-b9a5-4696ace1577f" providerId="AD" clId="Web-{7CE1762F-350D-0A5D-1C45-94815BCE638E}" dt="2025-11-06T09:50:22.876" v="111"/>
          <ac:picMkLst>
            <pc:docMk/>
            <pc:sldMk cId="1495333335" sldId="286"/>
            <ac:picMk id="4" creationId="{C248FD10-B318-4CEF-E984-46993449F4EA}"/>
          </ac:picMkLst>
        </pc:picChg>
        <pc:picChg chg="add mod">
          <ac:chgData name="L Parkes" userId="S::lauren.parkes_timbertreeacademy.org.uk#ext#@corngreavesprimary.org.uk::914dc557-5cec-4d69-b9a5-4696ace1577f" providerId="AD" clId="Web-{7CE1762F-350D-0A5D-1C45-94815BCE638E}" dt="2025-11-06T09:54:41.550" v="201" actId="1076"/>
          <ac:picMkLst>
            <pc:docMk/>
            <pc:sldMk cId="1495333335" sldId="286"/>
            <ac:picMk id="6" creationId="{CD02A005-D11C-E413-6FB0-A9AC8F755536}"/>
          </ac:picMkLst>
        </pc:picChg>
        <pc:picChg chg="del">
          <ac:chgData name="L Parkes" userId="S::lauren.parkes_timbertreeacademy.org.uk#ext#@corngreavesprimary.org.uk::914dc557-5cec-4d69-b9a5-4696ace1577f" providerId="AD" clId="Web-{7CE1762F-350D-0A5D-1C45-94815BCE638E}" dt="2025-11-06T09:50:23.735" v="113"/>
          <ac:picMkLst>
            <pc:docMk/>
            <pc:sldMk cId="1495333335" sldId="286"/>
            <ac:picMk id="7" creationId="{E195C6B0-E515-B93D-69A3-473947CA1CA1}"/>
          </ac:picMkLst>
        </pc:picChg>
        <pc:picChg chg="del">
          <ac:chgData name="L Parkes" userId="S::lauren.parkes_timbertreeacademy.org.uk#ext#@corngreavesprimary.org.uk::914dc557-5cec-4d69-b9a5-4696ace1577f" providerId="AD" clId="Web-{7CE1762F-350D-0A5D-1C45-94815BCE638E}" dt="2025-11-06T09:50:23.329" v="112"/>
          <ac:picMkLst>
            <pc:docMk/>
            <pc:sldMk cId="1495333335" sldId="286"/>
            <ac:picMk id="9" creationId="{7654E94F-83CD-4FAE-8379-F1314B47AB87}"/>
          </ac:picMkLst>
        </pc:picChg>
        <pc:picChg chg="add mod">
          <ac:chgData name="L Parkes" userId="S::lauren.parkes_timbertreeacademy.org.uk#ext#@corngreavesprimary.org.uk::914dc557-5cec-4d69-b9a5-4696ace1577f" providerId="AD" clId="Web-{7CE1762F-350D-0A5D-1C45-94815BCE638E}" dt="2025-11-06T09:54:38.581" v="200" actId="14100"/>
          <ac:picMkLst>
            <pc:docMk/>
            <pc:sldMk cId="1495333335" sldId="286"/>
            <ac:picMk id="10" creationId="{ACE5DFC4-9ABD-4714-3620-61EA13603758}"/>
          </ac:picMkLst>
        </pc:picChg>
      </pc:sldChg>
    </pc:docChg>
  </pc:docChgLst>
  <pc:docChgLst>
    <pc:chgData name="L Parkes" userId="S::lauren.parkes_timbertreeacademy.org.uk#ext#@corngreavesprimary.org.uk::914dc557-5cec-4d69-b9a5-4696ace1577f" providerId="AD" clId="Web-{01BDFCDF-5E5E-6B11-E5BA-821FE6D4B22B}"/>
    <pc:docChg chg="modSld">
      <pc:chgData name="L Parkes" userId="S::lauren.parkes_timbertreeacademy.org.uk#ext#@corngreavesprimary.org.uk::914dc557-5cec-4d69-b9a5-4696ace1577f" providerId="AD" clId="Web-{01BDFCDF-5E5E-6B11-E5BA-821FE6D4B22B}" dt="2025-11-07T10:06:19.130" v="190"/>
      <pc:docMkLst>
        <pc:docMk/>
      </pc:docMkLst>
      <pc:sldChg chg="modSp">
        <pc:chgData name="L Parkes" userId="S::lauren.parkes_timbertreeacademy.org.uk#ext#@corngreavesprimary.org.uk::914dc557-5cec-4d69-b9a5-4696ace1577f" providerId="AD" clId="Web-{01BDFCDF-5E5E-6B11-E5BA-821FE6D4B22B}" dt="2025-11-07T09:46:08.730" v="9" actId="1076"/>
        <pc:sldMkLst>
          <pc:docMk/>
          <pc:sldMk cId="4168266691" sldId="263"/>
        </pc:sldMkLst>
        <pc:graphicFrameChg chg="mod modGraphic">
          <ac:chgData name="L Parkes" userId="S::lauren.parkes_timbertreeacademy.org.uk#ext#@corngreavesprimary.org.uk::914dc557-5cec-4d69-b9a5-4696ace1577f" providerId="AD" clId="Web-{01BDFCDF-5E5E-6B11-E5BA-821FE6D4B22B}" dt="2025-11-07T09:46:02.886" v="4"/>
          <ac:graphicFrameMkLst>
            <pc:docMk/>
            <pc:sldMk cId="4168266691" sldId="263"/>
            <ac:graphicFrameMk id="8" creationId="{AF2EB28A-353A-40D3-9B0A-A3D21D66254B}"/>
          </ac:graphicFrameMkLst>
        </pc:graphicFrameChg>
        <pc:picChg chg="mod">
          <ac:chgData name="L Parkes" userId="S::lauren.parkes_timbertreeacademy.org.uk#ext#@corngreavesprimary.org.uk::914dc557-5cec-4d69-b9a5-4696ace1577f" providerId="AD" clId="Web-{01BDFCDF-5E5E-6B11-E5BA-821FE6D4B22B}" dt="2025-11-07T09:45:53.323" v="0" actId="1076"/>
          <ac:picMkLst>
            <pc:docMk/>
            <pc:sldMk cId="4168266691" sldId="263"/>
            <ac:picMk id="18" creationId="{4DE4AC17-8953-4533-8864-17B050EDF53A}"/>
          </ac:picMkLst>
        </pc:picChg>
        <pc:picChg chg="mod">
          <ac:chgData name="L Parkes" userId="S::lauren.parkes_timbertreeacademy.org.uk#ext#@corngreavesprimary.org.uk::914dc557-5cec-4d69-b9a5-4696ace1577f" providerId="AD" clId="Web-{01BDFCDF-5E5E-6B11-E5BA-821FE6D4B22B}" dt="2025-11-07T09:46:08.730" v="9" actId="1076"/>
          <ac:picMkLst>
            <pc:docMk/>
            <pc:sldMk cId="4168266691" sldId="263"/>
            <ac:picMk id="19" creationId="{EE52FF5A-AB71-43E5-80CD-D7772B7CC605}"/>
          </ac:picMkLst>
        </pc:picChg>
        <pc:picChg chg="mod">
          <ac:chgData name="L Parkes" userId="S::lauren.parkes_timbertreeacademy.org.uk#ext#@corngreavesprimary.org.uk::914dc557-5cec-4d69-b9a5-4696ace1577f" providerId="AD" clId="Web-{01BDFCDF-5E5E-6B11-E5BA-821FE6D4B22B}" dt="2025-11-07T09:46:07.558" v="8" actId="1076"/>
          <ac:picMkLst>
            <pc:docMk/>
            <pc:sldMk cId="4168266691" sldId="263"/>
            <ac:picMk id="20" creationId="{CC5F9DDB-9B59-4651-B981-2605E4A90A7F}"/>
          </ac:picMkLst>
        </pc:picChg>
        <pc:picChg chg="mod">
          <ac:chgData name="L Parkes" userId="S::lauren.parkes_timbertreeacademy.org.uk#ext#@corngreavesprimary.org.uk::914dc557-5cec-4d69-b9a5-4696ace1577f" providerId="AD" clId="Web-{01BDFCDF-5E5E-6B11-E5BA-821FE6D4B22B}" dt="2025-11-07T09:46:06.417" v="7" actId="1076"/>
          <ac:picMkLst>
            <pc:docMk/>
            <pc:sldMk cId="4168266691" sldId="263"/>
            <ac:picMk id="21" creationId="{8F972D75-06F2-4F4D-B990-963C75F8901D}"/>
          </ac:picMkLst>
        </pc:picChg>
      </pc:sldChg>
      <pc:sldChg chg="modSp">
        <pc:chgData name="L Parkes" userId="S::lauren.parkes_timbertreeacademy.org.uk#ext#@corngreavesprimary.org.uk::914dc557-5cec-4d69-b9a5-4696ace1577f" providerId="AD" clId="Web-{01BDFCDF-5E5E-6B11-E5BA-821FE6D4B22B}" dt="2025-11-07T09:46:21.168" v="11"/>
        <pc:sldMkLst>
          <pc:docMk/>
          <pc:sldMk cId="1250556143" sldId="264"/>
        </pc:sldMkLst>
        <pc:graphicFrameChg chg="mod modGraphic">
          <ac:chgData name="L Parkes" userId="S::lauren.parkes_timbertreeacademy.org.uk#ext#@corngreavesprimary.org.uk::914dc557-5cec-4d69-b9a5-4696ace1577f" providerId="AD" clId="Web-{01BDFCDF-5E5E-6B11-E5BA-821FE6D4B22B}" dt="2025-11-07T09:46:21.168" v="11"/>
          <ac:graphicFrameMkLst>
            <pc:docMk/>
            <pc:sldMk cId="1250556143" sldId="264"/>
            <ac:graphicFrameMk id="8" creationId="{AF2EB28A-353A-40D3-9B0A-A3D21D66254B}"/>
          </ac:graphicFrameMkLst>
        </pc:graphicFrameChg>
      </pc:sldChg>
      <pc:sldChg chg="modSp">
        <pc:chgData name="L Parkes" userId="S::lauren.parkes_timbertreeacademy.org.uk#ext#@corngreavesprimary.org.uk::914dc557-5cec-4d69-b9a5-4696ace1577f" providerId="AD" clId="Web-{01BDFCDF-5E5E-6B11-E5BA-821FE6D4B22B}" dt="2025-11-07T09:46:34.309" v="17" actId="1076"/>
        <pc:sldMkLst>
          <pc:docMk/>
          <pc:sldMk cId="3505226587" sldId="266"/>
        </pc:sldMkLst>
        <pc:graphicFrameChg chg="mod modGraphic">
          <ac:chgData name="L Parkes" userId="S::lauren.parkes_timbertreeacademy.org.uk#ext#@corngreavesprimary.org.uk::914dc557-5cec-4d69-b9a5-4696ace1577f" providerId="AD" clId="Web-{01BDFCDF-5E5E-6B11-E5BA-821FE6D4B22B}" dt="2025-11-07T09:46:30.918" v="14"/>
          <ac:graphicFrameMkLst>
            <pc:docMk/>
            <pc:sldMk cId="3505226587" sldId="266"/>
            <ac:graphicFrameMk id="8" creationId="{97B7E9EC-206D-0262-688F-2ECFF2D16311}"/>
          </ac:graphicFrameMkLst>
        </pc:graphicFrameChg>
        <pc:picChg chg="mod">
          <ac:chgData name="L Parkes" userId="S::lauren.parkes_timbertreeacademy.org.uk#ext#@corngreavesprimary.org.uk::914dc557-5cec-4d69-b9a5-4696ace1577f" providerId="AD" clId="Web-{01BDFCDF-5E5E-6B11-E5BA-821FE6D4B22B}" dt="2025-11-07T09:46:34.309" v="17" actId="1076"/>
          <ac:picMkLst>
            <pc:docMk/>
            <pc:sldMk cId="3505226587" sldId="266"/>
            <ac:picMk id="2" creationId="{BC2FAEF0-2CCA-3840-14D7-E7206043DB19}"/>
          </ac:picMkLst>
        </pc:picChg>
      </pc:sldChg>
      <pc:sldChg chg="modSp">
        <pc:chgData name="L Parkes" userId="S::lauren.parkes_timbertreeacademy.org.uk#ext#@corngreavesprimary.org.uk::914dc557-5cec-4d69-b9a5-4696ace1577f" providerId="AD" clId="Web-{01BDFCDF-5E5E-6B11-E5BA-821FE6D4B22B}" dt="2025-11-07T09:47:19.075" v="21"/>
        <pc:sldMkLst>
          <pc:docMk/>
          <pc:sldMk cId="3374121749" sldId="267"/>
        </pc:sldMkLst>
        <pc:graphicFrameChg chg="modGraphic">
          <ac:chgData name="L Parkes" userId="S::lauren.parkes_timbertreeacademy.org.uk#ext#@corngreavesprimary.org.uk::914dc557-5cec-4d69-b9a5-4696ace1577f" providerId="AD" clId="Web-{01BDFCDF-5E5E-6B11-E5BA-821FE6D4B22B}" dt="2025-11-07T09:47:19.075" v="21"/>
          <ac:graphicFrameMkLst>
            <pc:docMk/>
            <pc:sldMk cId="3374121749" sldId="267"/>
            <ac:graphicFrameMk id="8" creationId="{7754BC17-4EC3-A2A1-44EE-A02D4194FE46}"/>
          </ac:graphicFrameMkLst>
        </pc:graphicFrameChg>
        <pc:picChg chg="mod">
          <ac:chgData name="L Parkes" userId="S::lauren.parkes_timbertreeacademy.org.uk#ext#@corngreavesprimary.org.uk::914dc557-5cec-4d69-b9a5-4696ace1577f" providerId="AD" clId="Web-{01BDFCDF-5E5E-6B11-E5BA-821FE6D4B22B}" dt="2025-11-07T09:47:16.419" v="20" actId="14100"/>
          <ac:picMkLst>
            <pc:docMk/>
            <pc:sldMk cId="3374121749" sldId="267"/>
            <ac:picMk id="2" creationId="{AF4C0E45-DE82-8D7D-2231-707843CC8AC8}"/>
          </ac:picMkLst>
        </pc:picChg>
      </pc:sldChg>
      <pc:sldChg chg="modSp">
        <pc:chgData name="L Parkes" userId="S::lauren.parkes_timbertreeacademy.org.uk#ext#@corngreavesprimary.org.uk::914dc557-5cec-4d69-b9a5-4696ace1577f" providerId="AD" clId="Web-{01BDFCDF-5E5E-6B11-E5BA-821FE6D4B22B}" dt="2025-11-07T09:47:24.247" v="22" actId="1076"/>
        <pc:sldMkLst>
          <pc:docMk/>
          <pc:sldMk cId="3813070769" sldId="268"/>
        </pc:sldMkLst>
        <pc:picChg chg="mod">
          <ac:chgData name="L Parkes" userId="S::lauren.parkes_timbertreeacademy.org.uk#ext#@corngreavesprimary.org.uk::914dc557-5cec-4d69-b9a5-4696ace1577f" providerId="AD" clId="Web-{01BDFCDF-5E5E-6B11-E5BA-821FE6D4B22B}" dt="2025-11-07T09:47:24.247" v="22" actId="1076"/>
          <ac:picMkLst>
            <pc:docMk/>
            <pc:sldMk cId="3813070769" sldId="268"/>
            <ac:picMk id="6" creationId="{7919EE35-611D-9A59-3510-35A0B34777D9}"/>
          </ac:picMkLst>
        </pc:picChg>
      </pc:sldChg>
      <pc:sldChg chg="modSp">
        <pc:chgData name="L Parkes" userId="S::lauren.parkes_timbertreeacademy.org.uk#ext#@corngreavesprimary.org.uk::914dc557-5cec-4d69-b9a5-4696ace1577f" providerId="AD" clId="Web-{01BDFCDF-5E5E-6B11-E5BA-821FE6D4B22B}" dt="2025-11-07T09:47:32.497" v="24" actId="14100"/>
        <pc:sldMkLst>
          <pc:docMk/>
          <pc:sldMk cId="3462404447" sldId="269"/>
        </pc:sldMkLst>
        <pc:graphicFrameChg chg="modGraphic">
          <ac:chgData name="L Parkes" userId="S::lauren.parkes_timbertreeacademy.org.uk#ext#@corngreavesprimary.org.uk::914dc557-5cec-4d69-b9a5-4696ace1577f" providerId="AD" clId="Web-{01BDFCDF-5E5E-6B11-E5BA-821FE6D4B22B}" dt="2025-11-07T09:47:29.153" v="23"/>
          <ac:graphicFrameMkLst>
            <pc:docMk/>
            <pc:sldMk cId="3462404447" sldId="269"/>
            <ac:graphicFrameMk id="8" creationId="{32C81686-477A-2925-4919-15622592763F}"/>
          </ac:graphicFrameMkLst>
        </pc:graphicFrameChg>
        <pc:picChg chg="mod">
          <ac:chgData name="L Parkes" userId="S::lauren.parkes_timbertreeacademy.org.uk#ext#@corngreavesprimary.org.uk::914dc557-5cec-4d69-b9a5-4696ace1577f" providerId="AD" clId="Web-{01BDFCDF-5E5E-6B11-E5BA-821FE6D4B22B}" dt="2025-11-07T09:47:32.497" v="24" actId="14100"/>
          <ac:picMkLst>
            <pc:docMk/>
            <pc:sldMk cId="3462404447" sldId="269"/>
            <ac:picMk id="2" creationId="{B3E67FCC-D2C3-285D-C245-9994060897E5}"/>
          </ac:picMkLst>
        </pc:picChg>
      </pc:sldChg>
      <pc:sldChg chg="modSp">
        <pc:chgData name="L Parkes" userId="S::lauren.parkes_timbertreeacademy.org.uk#ext#@corngreavesprimary.org.uk::914dc557-5cec-4d69-b9a5-4696ace1577f" providerId="AD" clId="Web-{01BDFCDF-5E5E-6B11-E5BA-821FE6D4B22B}" dt="2025-11-07T09:47:52.778" v="34" actId="1076"/>
        <pc:sldMkLst>
          <pc:docMk/>
          <pc:sldMk cId="1653324645" sldId="270"/>
        </pc:sldMkLst>
        <pc:graphicFrameChg chg="mod modGraphic">
          <ac:chgData name="L Parkes" userId="S::lauren.parkes_timbertreeacademy.org.uk#ext#@corngreavesprimary.org.uk::914dc557-5cec-4d69-b9a5-4696ace1577f" providerId="AD" clId="Web-{01BDFCDF-5E5E-6B11-E5BA-821FE6D4B22B}" dt="2025-11-07T09:47:51.310" v="32"/>
          <ac:graphicFrameMkLst>
            <pc:docMk/>
            <pc:sldMk cId="1653324645" sldId="270"/>
            <ac:graphicFrameMk id="8" creationId="{27740B0A-3A9B-B9F2-C915-F6B7BAB0F678}"/>
          </ac:graphicFrameMkLst>
        </pc:graphicFrameChg>
        <pc:picChg chg="mod">
          <ac:chgData name="L Parkes" userId="S::lauren.parkes_timbertreeacademy.org.uk#ext#@corngreavesprimary.org.uk::914dc557-5cec-4d69-b9a5-4696ace1577f" providerId="AD" clId="Web-{01BDFCDF-5E5E-6B11-E5BA-821FE6D4B22B}" dt="2025-11-07T09:47:48.810" v="31" actId="14100"/>
          <ac:picMkLst>
            <pc:docMk/>
            <pc:sldMk cId="1653324645" sldId="270"/>
            <ac:picMk id="6" creationId="{A6CDC650-4219-55E2-FF59-8822DB6FC5A8}"/>
          </ac:picMkLst>
        </pc:picChg>
        <pc:picChg chg="mod">
          <ac:chgData name="L Parkes" userId="S::lauren.parkes_timbertreeacademy.org.uk#ext#@corngreavesprimary.org.uk::914dc557-5cec-4d69-b9a5-4696ace1577f" providerId="AD" clId="Web-{01BDFCDF-5E5E-6B11-E5BA-821FE6D4B22B}" dt="2025-11-07T09:47:51.872" v="33" actId="1076"/>
          <ac:picMkLst>
            <pc:docMk/>
            <pc:sldMk cId="1653324645" sldId="270"/>
            <ac:picMk id="10" creationId="{854C7C22-3958-B902-E746-38B81D4ED45B}"/>
          </ac:picMkLst>
        </pc:picChg>
        <pc:picChg chg="mod">
          <ac:chgData name="L Parkes" userId="S::lauren.parkes_timbertreeacademy.org.uk#ext#@corngreavesprimary.org.uk::914dc557-5cec-4d69-b9a5-4696ace1577f" providerId="AD" clId="Web-{01BDFCDF-5E5E-6B11-E5BA-821FE6D4B22B}" dt="2025-11-07T09:47:52.778" v="34" actId="1076"/>
          <ac:picMkLst>
            <pc:docMk/>
            <pc:sldMk cId="1653324645" sldId="270"/>
            <ac:picMk id="12" creationId="{8001E8C9-D26C-E659-0FA1-83222A86857C}"/>
          </ac:picMkLst>
        </pc:picChg>
      </pc:sldChg>
      <pc:sldChg chg="modSp">
        <pc:chgData name="L Parkes" userId="S::lauren.parkes_timbertreeacademy.org.uk#ext#@corngreavesprimary.org.uk::914dc557-5cec-4d69-b9a5-4696ace1577f" providerId="AD" clId="Web-{01BDFCDF-5E5E-6B11-E5BA-821FE6D4B22B}" dt="2025-11-07T09:48:08.747" v="41" actId="1076"/>
        <pc:sldMkLst>
          <pc:docMk/>
          <pc:sldMk cId="1085471171" sldId="271"/>
        </pc:sldMkLst>
        <pc:graphicFrameChg chg="modGraphic">
          <ac:chgData name="L Parkes" userId="S::lauren.parkes_timbertreeacademy.org.uk#ext#@corngreavesprimary.org.uk::914dc557-5cec-4d69-b9a5-4696ace1577f" providerId="AD" clId="Web-{01BDFCDF-5E5E-6B11-E5BA-821FE6D4B22B}" dt="2025-11-07T09:48:06.857" v="39"/>
          <ac:graphicFrameMkLst>
            <pc:docMk/>
            <pc:sldMk cId="1085471171" sldId="271"/>
            <ac:graphicFrameMk id="8" creationId="{20E8FD37-BA14-1685-141C-4D797625DE15}"/>
          </ac:graphicFrameMkLst>
        </pc:graphicFrameChg>
        <pc:picChg chg="mod">
          <ac:chgData name="L Parkes" userId="S::lauren.parkes_timbertreeacademy.org.uk#ext#@corngreavesprimary.org.uk::914dc557-5cec-4d69-b9a5-4696ace1577f" providerId="AD" clId="Web-{01BDFCDF-5E5E-6B11-E5BA-821FE6D4B22B}" dt="2025-11-07T09:48:04.107" v="38" actId="1076"/>
          <ac:picMkLst>
            <pc:docMk/>
            <pc:sldMk cId="1085471171" sldId="271"/>
            <ac:picMk id="2" creationId="{9D923EB4-D7C0-C049-08CD-F6BE4831FED8}"/>
          </ac:picMkLst>
        </pc:picChg>
        <pc:picChg chg="mod">
          <ac:chgData name="L Parkes" userId="S::lauren.parkes_timbertreeacademy.org.uk#ext#@corngreavesprimary.org.uk::914dc557-5cec-4d69-b9a5-4696ace1577f" providerId="AD" clId="Web-{01BDFCDF-5E5E-6B11-E5BA-821FE6D4B22B}" dt="2025-11-07T09:48:07.763" v="40" actId="1076"/>
          <ac:picMkLst>
            <pc:docMk/>
            <pc:sldMk cId="1085471171" sldId="271"/>
            <ac:picMk id="4" creationId="{7B0BEFA2-BA5D-3FF6-4123-404C705871C5}"/>
          </ac:picMkLst>
        </pc:picChg>
        <pc:picChg chg="mod">
          <ac:chgData name="L Parkes" userId="S::lauren.parkes_timbertreeacademy.org.uk#ext#@corngreavesprimary.org.uk::914dc557-5cec-4d69-b9a5-4696ace1577f" providerId="AD" clId="Web-{01BDFCDF-5E5E-6B11-E5BA-821FE6D4B22B}" dt="2025-11-07T09:48:08.747" v="41" actId="1076"/>
          <ac:picMkLst>
            <pc:docMk/>
            <pc:sldMk cId="1085471171" sldId="271"/>
            <ac:picMk id="6" creationId="{D186B909-5C81-FBDA-FE7F-C0CF07F1435C}"/>
          </ac:picMkLst>
        </pc:picChg>
      </pc:sldChg>
      <pc:sldChg chg="modSp">
        <pc:chgData name="L Parkes" userId="S::lauren.parkes_timbertreeacademy.org.uk#ext#@corngreavesprimary.org.uk::914dc557-5cec-4d69-b9a5-4696ace1577f" providerId="AD" clId="Web-{01BDFCDF-5E5E-6B11-E5BA-821FE6D4B22B}" dt="2025-11-07T09:48:26.138" v="54"/>
        <pc:sldMkLst>
          <pc:docMk/>
          <pc:sldMk cId="3989908199" sldId="272"/>
        </pc:sldMkLst>
        <pc:graphicFrameChg chg="mod modGraphic">
          <ac:chgData name="L Parkes" userId="S::lauren.parkes_timbertreeacademy.org.uk#ext#@corngreavesprimary.org.uk::914dc557-5cec-4d69-b9a5-4696ace1577f" providerId="AD" clId="Web-{01BDFCDF-5E5E-6B11-E5BA-821FE6D4B22B}" dt="2025-11-07T09:48:26.138" v="54"/>
          <ac:graphicFrameMkLst>
            <pc:docMk/>
            <pc:sldMk cId="3989908199" sldId="272"/>
            <ac:graphicFrameMk id="8" creationId="{CC11AB0C-B8E0-6B7E-E2A3-6DE453764441}"/>
          </ac:graphicFrameMkLst>
        </pc:graphicFrameChg>
        <pc:picChg chg="mod">
          <ac:chgData name="L Parkes" userId="S::lauren.parkes_timbertreeacademy.org.uk#ext#@corngreavesprimary.org.uk::914dc557-5cec-4d69-b9a5-4696ace1577f" providerId="AD" clId="Web-{01BDFCDF-5E5E-6B11-E5BA-821FE6D4B22B}" dt="2025-11-07T09:48:13.701" v="42" actId="1076"/>
          <ac:picMkLst>
            <pc:docMk/>
            <pc:sldMk cId="3989908199" sldId="272"/>
            <ac:picMk id="7" creationId="{A408CA80-AB0B-8010-F04A-C747F5B8C614}"/>
          </ac:picMkLst>
        </pc:picChg>
      </pc:sldChg>
      <pc:sldChg chg="modSp">
        <pc:chgData name="L Parkes" userId="S::lauren.parkes_timbertreeacademy.org.uk#ext#@corngreavesprimary.org.uk::914dc557-5cec-4d69-b9a5-4696ace1577f" providerId="AD" clId="Web-{01BDFCDF-5E5E-6B11-E5BA-821FE6D4B22B}" dt="2025-11-07T09:49:09.799" v="62"/>
        <pc:sldMkLst>
          <pc:docMk/>
          <pc:sldMk cId="3952448081" sldId="273"/>
        </pc:sldMkLst>
        <pc:graphicFrameChg chg="modGraphic">
          <ac:chgData name="L Parkes" userId="S::lauren.parkes_timbertreeacademy.org.uk#ext#@corngreavesprimary.org.uk::914dc557-5cec-4d69-b9a5-4696ace1577f" providerId="AD" clId="Web-{01BDFCDF-5E5E-6B11-E5BA-821FE6D4B22B}" dt="2025-11-07T09:49:09.799" v="62"/>
          <ac:graphicFrameMkLst>
            <pc:docMk/>
            <pc:sldMk cId="3952448081" sldId="273"/>
            <ac:graphicFrameMk id="8" creationId="{699A2C7F-F1FB-B992-AD94-B0C2994CFBCA}"/>
          </ac:graphicFrameMkLst>
        </pc:graphicFrameChg>
        <pc:picChg chg="mod">
          <ac:chgData name="L Parkes" userId="S::lauren.parkes_timbertreeacademy.org.uk#ext#@corngreavesprimary.org.uk::914dc557-5cec-4d69-b9a5-4696ace1577f" providerId="AD" clId="Web-{01BDFCDF-5E5E-6B11-E5BA-821FE6D4B22B}" dt="2025-11-07T09:49:04.032" v="61" actId="14100"/>
          <ac:picMkLst>
            <pc:docMk/>
            <pc:sldMk cId="3952448081" sldId="273"/>
            <ac:picMk id="4" creationId="{28902DD5-0DA6-8ECF-D24F-5C5FB1DB5FDF}"/>
          </ac:picMkLst>
        </pc:picChg>
        <pc:picChg chg="mod">
          <ac:chgData name="L Parkes" userId="S::lauren.parkes_timbertreeacademy.org.uk#ext#@corngreavesprimary.org.uk::914dc557-5cec-4d69-b9a5-4696ace1577f" providerId="AD" clId="Web-{01BDFCDF-5E5E-6B11-E5BA-821FE6D4B22B}" dt="2025-11-07T09:48:40.592" v="58" actId="1076"/>
          <ac:picMkLst>
            <pc:docMk/>
            <pc:sldMk cId="3952448081" sldId="273"/>
            <ac:picMk id="6" creationId="{A9D2308F-6A1C-830E-7255-15260263F459}"/>
          </ac:picMkLst>
        </pc:picChg>
        <pc:picChg chg="mod">
          <ac:chgData name="L Parkes" userId="S::lauren.parkes_timbertreeacademy.org.uk#ext#@corngreavesprimary.org.uk::914dc557-5cec-4d69-b9a5-4696ace1577f" providerId="AD" clId="Web-{01BDFCDF-5E5E-6B11-E5BA-821FE6D4B22B}" dt="2025-11-07T09:48:41.982" v="59" actId="1076"/>
          <ac:picMkLst>
            <pc:docMk/>
            <pc:sldMk cId="3952448081" sldId="273"/>
            <ac:picMk id="10" creationId="{47751D77-8C12-9510-F81D-094B6C1157CE}"/>
          </ac:picMkLst>
        </pc:picChg>
      </pc:sldChg>
      <pc:sldChg chg="modSp">
        <pc:chgData name="L Parkes" userId="S::lauren.parkes_timbertreeacademy.org.uk#ext#@corngreavesprimary.org.uk::914dc557-5cec-4d69-b9a5-4696ace1577f" providerId="AD" clId="Web-{01BDFCDF-5E5E-6B11-E5BA-821FE6D4B22B}" dt="2025-11-07T09:50:51.920" v="71"/>
        <pc:sldMkLst>
          <pc:docMk/>
          <pc:sldMk cId="1866318341" sldId="274"/>
        </pc:sldMkLst>
        <pc:graphicFrameChg chg="modGraphic">
          <ac:chgData name="L Parkes" userId="S::lauren.parkes_timbertreeacademy.org.uk#ext#@corngreavesprimary.org.uk::914dc557-5cec-4d69-b9a5-4696ace1577f" providerId="AD" clId="Web-{01BDFCDF-5E5E-6B11-E5BA-821FE6D4B22B}" dt="2025-11-07T09:50:51.920" v="71"/>
          <ac:graphicFrameMkLst>
            <pc:docMk/>
            <pc:sldMk cId="1866318341" sldId="274"/>
            <ac:graphicFrameMk id="8" creationId="{99751C27-9876-6B35-16BE-A11AA2291213}"/>
          </ac:graphicFrameMkLst>
        </pc:graphicFrameChg>
        <pc:picChg chg="mod">
          <ac:chgData name="L Parkes" userId="S::lauren.parkes_timbertreeacademy.org.uk#ext#@corngreavesprimary.org.uk::914dc557-5cec-4d69-b9a5-4696ace1577f" providerId="AD" clId="Web-{01BDFCDF-5E5E-6B11-E5BA-821FE6D4B22B}" dt="2025-11-07T09:50:39.559" v="66" actId="1076"/>
          <ac:picMkLst>
            <pc:docMk/>
            <pc:sldMk cId="1866318341" sldId="274"/>
            <ac:picMk id="2" creationId="{D2C174D4-938B-B905-8B79-82827C4BCE95}"/>
          </ac:picMkLst>
        </pc:picChg>
        <pc:picChg chg="mod">
          <ac:chgData name="L Parkes" userId="S::lauren.parkes_timbertreeacademy.org.uk#ext#@corngreavesprimary.org.uk::914dc557-5cec-4d69-b9a5-4696ace1577f" providerId="AD" clId="Web-{01BDFCDF-5E5E-6B11-E5BA-821FE6D4B22B}" dt="2025-11-07T09:50:43.263" v="68" actId="1076"/>
          <ac:picMkLst>
            <pc:docMk/>
            <pc:sldMk cId="1866318341" sldId="274"/>
            <ac:picMk id="7" creationId="{69453645-E833-40E7-6271-407828CC96E9}"/>
          </ac:picMkLst>
        </pc:picChg>
        <pc:picChg chg="mod">
          <ac:chgData name="L Parkes" userId="S::lauren.parkes_timbertreeacademy.org.uk#ext#@corngreavesprimary.org.uk::914dc557-5cec-4d69-b9a5-4696ace1577f" providerId="AD" clId="Web-{01BDFCDF-5E5E-6B11-E5BA-821FE6D4B22B}" dt="2025-11-07T09:50:44.419" v="69" actId="1076"/>
          <ac:picMkLst>
            <pc:docMk/>
            <pc:sldMk cId="1866318341" sldId="274"/>
            <ac:picMk id="11" creationId="{55BD79B9-454A-4CAD-EBEE-44E114B396BF}"/>
          </ac:picMkLst>
        </pc:picChg>
        <pc:picChg chg="mod">
          <ac:chgData name="L Parkes" userId="S::lauren.parkes_timbertreeacademy.org.uk#ext#@corngreavesprimary.org.uk::914dc557-5cec-4d69-b9a5-4696ace1577f" providerId="AD" clId="Web-{01BDFCDF-5E5E-6B11-E5BA-821FE6D4B22B}" dt="2025-11-07T09:50:46.044" v="70" actId="1076"/>
          <ac:picMkLst>
            <pc:docMk/>
            <pc:sldMk cId="1866318341" sldId="274"/>
            <ac:picMk id="12" creationId="{E22F8448-8BAC-5858-04D1-9934E36615AE}"/>
          </ac:picMkLst>
        </pc:picChg>
      </pc:sldChg>
      <pc:sldChg chg="modSp">
        <pc:chgData name="L Parkes" userId="S::lauren.parkes_timbertreeacademy.org.uk#ext#@corngreavesprimary.org.uk::914dc557-5cec-4d69-b9a5-4696ace1577f" providerId="AD" clId="Web-{01BDFCDF-5E5E-6B11-E5BA-821FE6D4B22B}" dt="2025-11-07T09:51:06.531" v="74" actId="1076"/>
        <pc:sldMkLst>
          <pc:docMk/>
          <pc:sldMk cId="28348304" sldId="276"/>
        </pc:sldMkLst>
        <pc:picChg chg="mod">
          <ac:chgData name="L Parkes" userId="S::lauren.parkes_timbertreeacademy.org.uk#ext#@corngreavesprimary.org.uk::914dc557-5cec-4d69-b9a5-4696ace1577f" providerId="AD" clId="Web-{01BDFCDF-5E5E-6B11-E5BA-821FE6D4B22B}" dt="2025-11-07T09:51:06.531" v="74" actId="1076"/>
          <ac:picMkLst>
            <pc:docMk/>
            <pc:sldMk cId="28348304" sldId="276"/>
            <ac:picMk id="2" creationId="{DEA8F171-C20C-9D7F-0592-8357FA71DB3A}"/>
          </ac:picMkLst>
        </pc:picChg>
      </pc:sldChg>
      <pc:sldChg chg="modSp">
        <pc:chgData name="L Parkes" userId="S::lauren.parkes_timbertreeacademy.org.uk#ext#@corngreavesprimary.org.uk::914dc557-5cec-4d69-b9a5-4696ace1577f" providerId="AD" clId="Web-{01BDFCDF-5E5E-6B11-E5BA-821FE6D4B22B}" dt="2025-11-07T09:52:19.053" v="93" actId="1076"/>
        <pc:sldMkLst>
          <pc:docMk/>
          <pc:sldMk cId="3269941450" sldId="277"/>
        </pc:sldMkLst>
        <pc:graphicFrameChg chg="mod modGraphic">
          <ac:chgData name="L Parkes" userId="S::lauren.parkes_timbertreeacademy.org.uk#ext#@corngreavesprimary.org.uk::914dc557-5cec-4d69-b9a5-4696ace1577f" providerId="AD" clId="Web-{01BDFCDF-5E5E-6B11-E5BA-821FE6D4B22B}" dt="2025-11-07T09:52:13.349" v="90"/>
          <ac:graphicFrameMkLst>
            <pc:docMk/>
            <pc:sldMk cId="3269941450" sldId="277"/>
            <ac:graphicFrameMk id="8" creationId="{115C26E9-B570-6A8E-5235-2065589840A5}"/>
          </ac:graphicFrameMkLst>
        </pc:graphicFrameChg>
        <pc:picChg chg="mod">
          <ac:chgData name="L Parkes" userId="S::lauren.parkes_timbertreeacademy.org.uk#ext#@corngreavesprimary.org.uk::914dc557-5cec-4d69-b9a5-4696ace1577f" providerId="AD" clId="Web-{01BDFCDF-5E5E-6B11-E5BA-821FE6D4B22B}" dt="2025-11-07T09:52:02.864" v="87" actId="14100"/>
          <ac:picMkLst>
            <pc:docMk/>
            <pc:sldMk cId="3269941450" sldId="277"/>
            <ac:picMk id="4" creationId="{9E23CBAB-CFBC-C560-A8F4-385010B19E54}"/>
          </ac:picMkLst>
        </pc:picChg>
        <pc:picChg chg="mod">
          <ac:chgData name="L Parkes" userId="S::lauren.parkes_timbertreeacademy.org.uk#ext#@corngreavesprimary.org.uk::914dc557-5cec-4d69-b9a5-4696ace1577f" providerId="AD" clId="Web-{01BDFCDF-5E5E-6B11-E5BA-821FE6D4B22B}" dt="2025-11-07T09:52:10.818" v="89" actId="14100"/>
          <ac:picMkLst>
            <pc:docMk/>
            <pc:sldMk cId="3269941450" sldId="277"/>
            <ac:picMk id="6" creationId="{49B3C95A-BB99-CBAB-FFF2-D2ACC48121BB}"/>
          </ac:picMkLst>
        </pc:picChg>
        <pc:picChg chg="mod">
          <ac:chgData name="L Parkes" userId="S::lauren.parkes_timbertreeacademy.org.uk#ext#@corngreavesprimary.org.uk::914dc557-5cec-4d69-b9a5-4696ace1577f" providerId="AD" clId="Web-{01BDFCDF-5E5E-6B11-E5BA-821FE6D4B22B}" dt="2025-11-07T09:52:19.053" v="93" actId="1076"/>
          <ac:picMkLst>
            <pc:docMk/>
            <pc:sldMk cId="3269941450" sldId="277"/>
            <ac:picMk id="9" creationId="{4E35DD3F-7A58-C85D-8572-78FC209178B4}"/>
          </ac:picMkLst>
        </pc:picChg>
      </pc:sldChg>
      <pc:sldChg chg="modSp">
        <pc:chgData name="L Parkes" userId="S::lauren.parkes_timbertreeacademy.org.uk#ext#@corngreavesprimary.org.uk::914dc557-5cec-4d69-b9a5-4696ace1577f" providerId="AD" clId="Web-{01BDFCDF-5E5E-6B11-E5BA-821FE6D4B22B}" dt="2025-11-07T09:52:37.695" v="100" actId="1076"/>
        <pc:sldMkLst>
          <pc:docMk/>
          <pc:sldMk cId="392413723" sldId="278"/>
        </pc:sldMkLst>
        <pc:graphicFrameChg chg="mod modGraphic">
          <ac:chgData name="L Parkes" userId="S::lauren.parkes_timbertreeacademy.org.uk#ext#@corngreavesprimary.org.uk::914dc557-5cec-4d69-b9a5-4696ace1577f" providerId="AD" clId="Web-{01BDFCDF-5E5E-6B11-E5BA-821FE6D4B22B}" dt="2025-11-07T09:52:33.585" v="98"/>
          <ac:graphicFrameMkLst>
            <pc:docMk/>
            <pc:sldMk cId="392413723" sldId="278"/>
            <ac:graphicFrameMk id="8" creationId="{A6822925-5CD1-17DA-A942-4BC4244FAC29}"/>
          </ac:graphicFrameMkLst>
        </pc:graphicFrameChg>
        <pc:picChg chg="mod">
          <ac:chgData name="L Parkes" userId="S::lauren.parkes_timbertreeacademy.org.uk#ext#@corngreavesprimary.org.uk::914dc557-5cec-4d69-b9a5-4696ace1577f" providerId="AD" clId="Web-{01BDFCDF-5E5E-6B11-E5BA-821FE6D4B22B}" dt="2025-11-07T09:52:36.132" v="99" actId="1076"/>
          <ac:picMkLst>
            <pc:docMk/>
            <pc:sldMk cId="392413723" sldId="278"/>
            <ac:picMk id="7" creationId="{C6DBE8CE-CF31-4EF5-27D6-063382BE312E}"/>
          </ac:picMkLst>
        </pc:picChg>
        <pc:picChg chg="mod">
          <ac:chgData name="L Parkes" userId="S::lauren.parkes_timbertreeacademy.org.uk#ext#@corngreavesprimary.org.uk::914dc557-5cec-4d69-b9a5-4696ace1577f" providerId="AD" clId="Web-{01BDFCDF-5E5E-6B11-E5BA-821FE6D4B22B}" dt="2025-11-07T09:52:37.695" v="100" actId="1076"/>
          <ac:picMkLst>
            <pc:docMk/>
            <pc:sldMk cId="392413723" sldId="278"/>
            <ac:picMk id="10" creationId="{4F8903FF-0771-3FDD-159D-24D5A02B9A50}"/>
          </ac:picMkLst>
        </pc:picChg>
      </pc:sldChg>
      <pc:sldChg chg="modSp">
        <pc:chgData name="L Parkes" userId="S::lauren.parkes_timbertreeacademy.org.uk#ext#@corngreavesprimary.org.uk::914dc557-5cec-4d69-b9a5-4696ace1577f" providerId="AD" clId="Web-{01BDFCDF-5E5E-6B11-E5BA-821FE6D4B22B}" dt="2025-11-07T09:54:38.967" v="120" actId="1076"/>
        <pc:sldMkLst>
          <pc:docMk/>
          <pc:sldMk cId="90096454" sldId="279"/>
        </pc:sldMkLst>
        <pc:graphicFrameChg chg="mod modGraphic">
          <ac:chgData name="L Parkes" userId="S::lauren.parkes_timbertreeacademy.org.uk#ext#@corngreavesprimary.org.uk::914dc557-5cec-4d69-b9a5-4696ace1577f" providerId="AD" clId="Web-{01BDFCDF-5E5E-6B11-E5BA-821FE6D4B22B}" dt="2025-11-07T09:54:35.889" v="118"/>
          <ac:graphicFrameMkLst>
            <pc:docMk/>
            <pc:sldMk cId="90096454" sldId="279"/>
            <ac:graphicFrameMk id="8" creationId="{84335B2A-326E-56C2-69C4-6B8DDC82A3B8}"/>
          </ac:graphicFrameMkLst>
        </pc:graphicFrameChg>
        <pc:picChg chg="mod">
          <ac:chgData name="L Parkes" userId="S::lauren.parkes_timbertreeacademy.org.uk#ext#@corngreavesprimary.org.uk::914dc557-5cec-4d69-b9a5-4696ace1577f" providerId="AD" clId="Web-{01BDFCDF-5E5E-6B11-E5BA-821FE6D4B22B}" dt="2025-11-07T09:54:38.967" v="120" actId="1076"/>
          <ac:picMkLst>
            <pc:docMk/>
            <pc:sldMk cId="90096454" sldId="279"/>
            <ac:picMk id="4" creationId="{C8BA1CDD-819D-D0B6-2F60-0A201EA26C0E}"/>
          </ac:picMkLst>
        </pc:picChg>
      </pc:sldChg>
      <pc:sldChg chg="modSp">
        <pc:chgData name="L Parkes" userId="S::lauren.parkes_timbertreeacademy.org.uk#ext#@corngreavesprimary.org.uk::914dc557-5cec-4d69-b9a5-4696ace1577f" providerId="AD" clId="Web-{01BDFCDF-5E5E-6B11-E5BA-821FE6D4B22B}" dt="2025-11-07T09:56:45.754" v="126"/>
        <pc:sldMkLst>
          <pc:docMk/>
          <pc:sldMk cId="1714810340" sldId="282"/>
        </pc:sldMkLst>
        <pc:graphicFrameChg chg="mod modGraphic">
          <ac:chgData name="L Parkes" userId="S::lauren.parkes_timbertreeacademy.org.uk#ext#@corngreavesprimary.org.uk::914dc557-5cec-4d69-b9a5-4696ace1577f" providerId="AD" clId="Web-{01BDFCDF-5E5E-6B11-E5BA-821FE6D4B22B}" dt="2025-11-07T09:56:45.754" v="126"/>
          <ac:graphicFrameMkLst>
            <pc:docMk/>
            <pc:sldMk cId="1714810340" sldId="282"/>
            <ac:graphicFrameMk id="8" creationId="{D1756C34-D593-1E08-CDB4-6A2F188ED329}"/>
          </ac:graphicFrameMkLst>
        </pc:graphicFrameChg>
        <pc:picChg chg="mod">
          <ac:chgData name="L Parkes" userId="S::lauren.parkes_timbertreeacademy.org.uk#ext#@corngreavesprimary.org.uk::914dc557-5cec-4d69-b9a5-4696ace1577f" providerId="AD" clId="Web-{01BDFCDF-5E5E-6B11-E5BA-821FE6D4B22B}" dt="2025-11-07T09:56:43.176" v="125" actId="1076"/>
          <ac:picMkLst>
            <pc:docMk/>
            <pc:sldMk cId="1714810340" sldId="282"/>
            <ac:picMk id="2" creationId="{0684371C-AD97-C97E-4163-FF8EDC3F2731}"/>
          </ac:picMkLst>
        </pc:picChg>
      </pc:sldChg>
      <pc:sldChg chg="modSp">
        <pc:chgData name="L Parkes" userId="S::lauren.parkes_timbertreeacademy.org.uk#ext#@corngreavesprimary.org.uk::914dc557-5cec-4d69-b9a5-4696ace1577f" providerId="AD" clId="Web-{01BDFCDF-5E5E-6B11-E5BA-821FE6D4B22B}" dt="2025-11-07T09:58:00.163" v="134"/>
        <pc:sldMkLst>
          <pc:docMk/>
          <pc:sldMk cId="829633055" sldId="283"/>
        </pc:sldMkLst>
        <pc:graphicFrameChg chg="modGraphic">
          <ac:chgData name="L Parkes" userId="S::lauren.parkes_timbertreeacademy.org.uk#ext#@corngreavesprimary.org.uk::914dc557-5cec-4d69-b9a5-4696ace1577f" providerId="AD" clId="Web-{01BDFCDF-5E5E-6B11-E5BA-821FE6D4B22B}" dt="2025-11-07T09:58:00.163" v="134"/>
          <ac:graphicFrameMkLst>
            <pc:docMk/>
            <pc:sldMk cId="829633055" sldId="283"/>
            <ac:graphicFrameMk id="8" creationId="{853555D9-F92C-CF4A-936C-751915446DB5}"/>
          </ac:graphicFrameMkLst>
        </pc:graphicFrameChg>
        <pc:picChg chg="mod">
          <ac:chgData name="L Parkes" userId="S::lauren.parkes_timbertreeacademy.org.uk#ext#@corngreavesprimary.org.uk::914dc557-5cec-4d69-b9a5-4696ace1577f" providerId="AD" clId="Web-{01BDFCDF-5E5E-6B11-E5BA-821FE6D4B22B}" dt="2025-11-07T09:57:18.724" v="129" actId="1076"/>
          <ac:picMkLst>
            <pc:docMk/>
            <pc:sldMk cId="829633055" sldId="283"/>
            <ac:picMk id="4" creationId="{4529A016-C697-20D9-0E7E-DE44C30A6AA2}"/>
          </ac:picMkLst>
        </pc:picChg>
        <pc:picChg chg="mod">
          <ac:chgData name="L Parkes" userId="S::lauren.parkes_timbertreeacademy.org.uk#ext#@corngreavesprimary.org.uk::914dc557-5cec-4d69-b9a5-4696ace1577f" providerId="AD" clId="Web-{01BDFCDF-5E5E-6B11-E5BA-821FE6D4B22B}" dt="2025-11-07T09:57:32.318" v="132" actId="1076"/>
          <ac:picMkLst>
            <pc:docMk/>
            <pc:sldMk cId="829633055" sldId="283"/>
            <ac:picMk id="9" creationId="{00CBFDA9-36C1-E89C-0501-C9F8ED5D3BCC}"/>
          </ac:picMkLst>
        </pc:picChg>
        <pc:picChg chg="mod">
          <ac:chgData name="L Parkes" userId="S::lauren.parkes_timbertreeacademy.org.uk#ext#@corngreavesprimary.org.uk::914dc557-5cec-4d69-b9a5-4696ace1577f" providerId="AD" clId="Web-{01BDFCDF-5E5E-6B11-E5BA-821FE6D4B22B}" dt="2025-11-07T09:57:54.131" v="133" actId="1076"/>
          <ac:picMkLst>
            <pc:docMk/>
            <pc:sldMk cId="829633055" sldId="283"/>
            <ac:picMk id="10" creationId="{52B4C1ED-9B50-F6CF-BED2-33A790D2FA49}"/>
          </ac:picMkLst>
        </pc:picChg>
      </pc:sldChg>
      <pc:sldChg chg="modSp">
        <pc:chgData name="L Parkes" userId="S::lauren.parkes_timbertreeacademy.org.uk#ext#@corngreavesprimary.org.uk::914dc557-5cec-4d69-b9a5-4696ace1577f" providerId="AD" clId="Web-{01BDFCDF-5E5E-6B11-E5BA-821FE6D4B22B}" dt="2025-11-07T10:04:11.858" v="169"/>
        <pc:sldMkLst>
          <pc:docMk/>
          <pc:sldMk cId="59968658" sldId="284"/>
        </pc:sldMkLst>
        <pc:graphicFrameChg chg="mod modGraphic">
          <ac:chgData name="L Parkes" userId="S::lauren.parkes_timbertreeacademy.org.uk#ext#@corngreavesprimary.org.uk::914dc557-5cec-4d69-b9a5-4696ace1577f" providerId="AD" clId="Web-{01BDFCDF-5E5E-6B11-E5BA-821FE6D4B22B}" dt="2025-11-07T10:04:11.858" v="169"/>
          <ac:graphicFrameMkLst>
            <pc:docMk/>
            <pc:sldMk cId="59968658" sldId="284"/>
            <ac:graphicFrameMk id="8" creationId="{BC46F8FB-E51F-40F7-16EE-A10FB9EAB89B}"/>
          </ac:graphicFrameMkLst>
        </pc:graphicFrameChg>
        <pc:picChg chg="mod">
          <ac:chgData name="L Parkes" userId="S::lauren.parkes_timbertreeacademy.org.uk#ext#@corngreavesprimary.org.uk::914dc557-5cec-4d69-b9a5-4696ace1577f" providerId="AD" clId="Web-{01BDFCDF-5E5E-6B11-E5BA-821FE6D4B22B}" dt="2025-11-07T10:03:31.186" v="160" actId="1076"/>
          <ac:picMkLst>
            <pc:docMk/>
            <pc:sldMk cId="59968658" sldId="284"/>
            <ac:picMk id="2" creationId="{071E3B68-FF32-AA21-B74B-FB6A67C504F2}"/>
          </ac:picMkLst>
        </pc:picChg>
        <pc:picChg chg="mod">
          <ac:chgData name="L Parkes" userId="S::lauren.parkes_timbertreeacademy.org.uk#ext#@corngreavesprimary.org.uk::914dc557-5cec-4d69-b9a5-4696ace1577f" providerId="AD" clId="Web-{01BDFCDF-5E5E-6B11-E5BA-821FE6D4B22B}" dt="2025-11-07T10:04:09.436" v="168" actId="1076"/>
          <ac:picMkLst>
            <pc:docMk/>
            <pc:sldMk cId="59968658" sldId="284"/>
            <ac:picMk id="6" creationId="{7A70B10F-9CC1-7C96-783A-9DA501927A95}"/>
          </ac:picMkLst>
        </pc:picChg>
      </pc:sldChg>
      <pc:sldChg chg="modSp">
        <pc:chgData name="L Parkes" userId="S::lauren.parkes_timbertreeacademy.org.uk#ext#@corngreavesprimary.org.uk::914dc557-5cec-4d69-b9a5-4696ace1577f" providerId="AD" clId="Web-{01BDFCDF-5E5E-6B11-E5BA-821FE6D4B22B}" dt="2025-11-07T10:05:14.203" v="180"/>
        <pc:sldMkLst>
          <pc:docMk/>
          <pc:sldMk cId="266343512" sldId="285"/>
        </pc:sldMkLst>
        <pc:graphicFrameChg chg="mod modGraphic">
          <ac:chgData name="L Parkes" userId="S::lauren.parkes_timbertreeacademy.org.uk#ext#@corngreavesprimary.org.uk::914dc557-5cec-4d69-b9a5-4696ace1577f" providerId="AD" clId="Web-{01BDFCDF-5E5E-6B11-E5BA-821FE6D4B22B}" dt="2025-11-07T10:05:14.203" v="180"/>
          <ac:graphicFrameMkLst>
            <pc:docMk/>
            <pc:sldMk cId="266343512" sldId="285"/>
            <ac:graphicFrameMk id="8" creationId="{DC18F039-9872-B6EE-9420-41A377257942}"/>
          </ac:graphicFrameMkLst>
        </pc:graphicFrameChg>
        <pc:picChg chg="mod">
          <ac:chgData name="L Parkes" userId="S::lauren.parkes_timbertreeacademy.org.uk#ext#@corngreavesprimary.org.uk::914dc557-5cec-4d69-b9a5-4696ace1577f" providerId="AD" clId="Web-{01BDFCDF-5E5E-6B11-E5BA-821FE6D4B22B}" dt="2025-11-07T10:05:11.687" v="179" actId="1076"/>
          <ac:picMkLst>
            <pc:docMk/>
            <pc:sldMk cId="266343512" sldId="285"/>
            <ac:picMk id="7" creationId="{2239694B-012E-A5D2-89A9-0D29D8351342}"/>
          </ac:picMkLst>
        </pc:picChg>
        <pc:picChg chg="mod">
          <ac:chgData name="L Parkes" userId="S::lauren.parkes_timbertreeacademy.org.uk#ext#@corngreavesprimary.org.uk::914dc557-5cec-4d69-b9a5-4696ace1577f" providerId="AD" clId="Web-{01BDFCDF-5E5E-6B11-E5BA-821FE6D4B22B}" dt="2025-11-07T10:04:47.390" v="170" actId="1076"/>
          <ac:picMkLst>
            <pc:docMk/>
            <pc:sldMk cId="266343512" sldId="285"/>
            <ac:picMk id="9" creationId="{D3850537-F5A3-B337-0A9E-D09CA1EC3641}"/>
          </ac:picMkLst>
        </pc:picChg>
      </pc:sldChg>
      <pc:sldChg chg="modSp">
        <pc:chgData name="L Parkes" userId="S::lauren.parkes_timbertreeacademy.org.uk#ext#@corngreavesprimary.org.uk::914dc557-5cec-4d69-b9a5-4696ace1577f" providerId="AD" clId="Web-{01BDFCDF-5E5E-6B11-E5BA-821FE6D4B22B}" dt="2025-11-07T10:06:19.130" v="190"/>
        <pc:sldMkLst>
          <pc:docMk/>
          <pc:sldMk cId="1495333335" sldId="286"/>
        </pc:sldMkLst>
        <pc:graphicFrameChg chg="modGraphic">
          <ac:chgData name="L Parkes" userId="S::lauren.parkes_timbertreeacademy.org.uk#ext#@corngreavesprimary.org.uk::914dc557-5cec-4d69-b9a5-4696ace1577f" providerId="AD" clId="Web-{01BDFCDF-5E5E-6B11-E5BA-821FE6D4B22B}" dt="2025-11-07T10:06:19.130" v="190"/>
          <ac:graphicFrameMkLst>
            <pc:docMk/>
            <pc:sldMk cId="1495333335" sldId="286"/>
            <ac:graphicFrameMk id="8" creationId="{9AAD43FF-4525-081A-0D43-A91B5AB721CB}"/>
          </ac:graphicFrameMkLst>
        </pc:graphicFrameChg>
        <pc:picChg chg="mod modCrop">
          <ac:chgData name="L Parkes" userId="S::lauren.parkes_timbertreeacademy.org.uk#ext#@corngreavesprimary.org.uk::914dc557-5cec-4d69-b9a5-4696ace1577f" providerId="AD" clId="Web-{01BDFCDF-5E5E-6B11-E5BA-821FE6D4B22B}" dt="2025-11-07T10:06:16.583" v="189" actId="14100"/>
          <ac:picMkLst>
            <pc:docMk/>
            <pc:sldMk cId="1495333335" sldId="286"/>
            <ac:picMk id="2" creationId="{78069533-2128-7182-0704-CEF64DAF6350}"/>
          </ac:picMkLst>
        </pc:picChg>
        <pc:picChg chg="mod">
          <ac:chgData name="L Parkes" userId="S::lauren.parkes_timbertreeacademy.org.uk#ext#@corngreavesprimary.org.uk::914dc557-5cec-4d69-b9a5-4696ace1577f" providerId="AD" clId="Web-{01BDFCDF-5E5E-6B11-E5BA-821FE6D4B22B}" dt="2025-11-07T10:05:26.781" v="184" actId="1076"/>
          <ac:picMkLst>
            <pc:docMk/>
            <pc:sldMk cId="1495333335" sldId="286"/>
            <ac:picMk id="6" creationId="{CD02A005-D11C-E413-6FB0-A9AC8F755536}"/>
          </ac:picMkLst>
        </pc:picChg>
        <pc:picChg chg="mod">
          <ac:chgData name="L Parkes" userId="S::lauren.parkes_timbertreeacademy.org.uk#ext#@corngreavesprimary.org.uk::914dc557-5cec-4d69-b9a5-4696ace1577f" providerId="AD" clId="Web-{01BDFCDF-5E5E-6B11-E5BA-821FE6D4B22B}" dt="2025-11-07T10:05:25.859" v="183" actId="1076"/>
          <ac:picMkLst>
            <pc:docMk/>
            <pc:sldMk cId="1495333335" sldId="286"/>
            <ac:picMk id="10" creationId="{ACE5DFC4-9ABD-4714-3620-61EA13603758}"/>
          </ac:picMkLst>
        </pc:picChg>
      </pc:sldChg>
    </pc:docChg>
  </pc:docChgLst>
  <pc:docChgLst>
    <pc:chgData name="L Parkes" userId="S::lauren.parkes_timbertreeacademy.org.uk#ext#@corngreavesprimary.org.uk::914dc557-5cec-4d69-b9a5-4696ace1577f" providerId="AD" clId="Web-{9BD77DA0-3FFB-7FD3-D01F-B489D1B6305A}"/>
    <pc:docChg chg="addSld modSld">
      <pc:chgData name="L Parkes" userId="S::lauren.parkes_timbertreeacademy.org.uk#ext#@corngreavesprimary.org.uk::914dc557-5cec-4d69-b9a5-4696ace1577f" providerId="AD" clId="Web-{9BD77DA0-3FFB-7FD3-D01F-B489D1B6305A}" dt="2025-11-06T09:43:23.136" v="947"/>
      <pc:docMkLst>
        <pc:docMk/>
      </pc:docMkLst>
      <pc:sldChg chg="addSp delSp modSp add replId">
        <pc:chgData name="L Parkes" userId="S::lauren.parkes_timbertreeacademy.org.uk#ext#@corngreavesprimary.org.uk::914dc557-5cec-4d69-b9a5-4696ace1577f" providerId="AD" clId="Web-{9BD77DA0-3FFB-7FD3-D01F-B489D1B6305A}" dt="2025-11-06T08:48:45.321" v="168" actId="1076"/>
        <pc:sldMkLst>
          <pc:docMk/>
          <pc:sldMk cId="3269941450" sldId="277"/>
        </pc:sldMkLst>
        <pc:graphicFrameChg chg="mod modGraphic">
          <ac:chgData name="L Parkes" userId="S::lauren.parkes_timbertreeacademy.org.uk#ext#@corngreavesprimary.org.uk::914dc557-5cec-4d69-b9a5-4696ace1577f" providerId="AD" clId="Web-{9BD77DA0-3FFB-7FD3-D01F-B489D1B6305A}" dt="2025-11-06T08:48:42.086" v="167"/>
          <ac:graphicFrameMkLst>
            <pc:docMk/>
            <pc:sldMk cId="3269941450" sldId="277"/>
            <ac:graphicFrameMk id="8" creationId="{115C26E9-B570-6A8E-5235-2065589840A5}"/>
          </ac:graphicFrameMkLst>
        </pc:graphicFrameChg>
        <pc:picChg chg="del mod">
          <ac:chgData name="L Parkes" userId="S::lauren.parkes_timbertreeacademy.org.uk#ext#@corngreavesprimary.org.uk::914dc557-5cec-4d69-b9a5-4696ace1577f" providerId="AD" clId="Web-{9BD77DA0-3FFB-7FD3-D01F-B489D1B6305A}" dt="2025-11-06T08:43:02.935" v="40"/>
          <ac:picMkLst>
            <pc:docMk/>
            <pc:sldMk cId="3269941450" sldId="277"/>
            <ac:picMk id="2" creationId="{82FC8673-7916-C04D-3FED-699FDF9750D0}"/>
          </ac:picMkLst>
        </pc:picChg>
        <pc:picChg chg="add mod">
          <ac:chgData name="L Parkes" userId="S::lauren.parkes_timbertreeacademy.org.uk#ext#@corngreavesprimary.org.uk::914dc557-5cec-4d69-b9a5-4696ace1577f" providerId="AD" clId="Web-{9BD77DA0-3FFB-7FD3-D01F-B489D1B6305A}" dt="2025-11-06T08:48:27.664" v="161" actId="1076"/>
          <ac:picMkLst>
            <pc:docMk/>
            <pc:sldMk cId="3269941450" sldId="277"/>
            <ac:picMk id="4" creationId="{9E23CBAB-CFBC-C560-A8F4-385010B19E54}"/>
          </ac:picMkLst>
        </pc:picChg>
        <pc:picChg chg="add mod">
          <ac:chgData name="L Parkes" userId="S::lauren.parkes_timbertreeacademy.org.uk#ext#@corngreavesprimary.org.uk::914dc557-5cec-4d69-b9a5-4696ace1577f" providerId="AD" clId="Web-{9BD77DA0-3FFB-7FD3-D01F-B489D1B6305A}" dt="2025-11-06T08:48:39.149" v="165" actId="1076"/>
          <ac:picMkLst>
            <pc:docMk/>
            <pc:sldMk cId="3269941450" sldId="277"/>
            <ac:picMk id="6" creationId="{49B3C95A-BB99-CBAB-FFF2-D2ACC48121BB}"/>
          </ac:picMkLst>
        </pc:picChg>
        <pc:picChg chg="del">
          <ac:chgData name="L Parkes" userId="S::lauren.parkes_timbertreeacademy.org.uk#ext#@corngreavesprimary.org.uk::914dc557-5cec-4d69-b9a5-4696ace1577f" providerId="AD" clId="Web-{9BD77DA0-3FFB-7FD3-D01F-B489D1B6305A}" dt="2025-11-06T08:43:54.047" v="56"/>
          <ac:picMkLst>
            <pc:docMk/>
            <pc:sldMk cId="3269941450" sldId="277"/>
            <ac:picMk id="7" creationId="{8023899D-D58E-2E68-BE2C-B2418B24FB3A}"/>
          </ac:picMkLst>
        </pc:picChg>
        <pc:picChg chg="add mod">
          <ac:chgData name="L Parkes" userId="S::lauren.parkes_timbertreeacademy.org.uk#ext#@corngreavesprimary.org.uk::914dc557-5cec-4d69-b9a5-4696ace1577f" providerId="AD" clId="Web-{9BD77DA0-3FFB-7FD3-D01F-B489D1B6305A}" dt="2025-11-06T08:48:45.321" v="168" actId="1076"/>
          <ac:picMkLst>
            <pc:docMk/>
            <pc:sldMk cId="3269941450" sldId="277"/>
            <ac:picMk id="9" creationId="{4E35DD3F-7A58-C85D-8572-78FC209178B4}"/>
          </ac:picMkLst>
        </pc:picChg>
        <pc:picChg chg="del">
          <ac:chgData name="L Parkes" userId="S::lauren.parkes_timbertreeacademy.org.uk#ext#@corngreavesprimary.org.uk::914dc557-5cec-4d69-b9a5-4696ace1577f" providerId="AD" clId="Web-{9BD77DA0-3FFB-7FD3-D01F-B489D1B6305A}" dt="2025-11-06T08:43:54.547" v="57"/>
          <ac:picMkLst>
            <pc:docMk/>
            <pc:sldMk cId="3269941450" sldId="277"/>
            <ac:picMk id="11" creationId="{9428ED59-83D7-2DF8-CA4D-900A23A2FF89}"/>
          </ac:picMkLst>
        </pc:picChg>
      </pc:sldChg>
      <pc:sldChg chg="addSp delSp modSp add replId">
        <pc:chgData name="L Parkes" userId="S::lauren.parkes_timbertreeacademy.org.uk#ext#@corngreavesprimary.org.uk::914dc557-5cec-4d69-b9a5-4696ace1577f" providerId="AD" clId="Web-{9BD77DA0-3FFB-7FD3-D01F-B489D1B6305A}" dt="2025-11-06T08:50:18.729" v="177" actId="1076"/>
        <pc:sldMkLst>
          <pc:docMk/>
          <pc:sldMk cId="392413723" sldId="278"/>
        </pc:sldMkLst>
        <pc:graphicFrameChg chg="mod modGraphic">
          <ac:chgData name="L Parkes" userId="S::lauren.parkes_timbertreeacademy.org.uk#ext#@corngreavesprimary.org.uk::914dc557-5cec-4d69-b9a5-4696ace1577f" providerId="AD" clId="Web-{9BD77DA0-3FFB-7FD3-D01F-B489D1B6305A}" dt="2025-11-06T08:49:07.321" v="172"/>
          <ac:graphicFrameMkLst>
            <pc:docMk/>
            <pc:sldMk cId="392413723" sldId="278"/>
            <ac:graphicFrameMk id="8" creationId="{A6822925-5CD1-17DA-A942-4BC4244FAC29}"/>
          </ac:graphicFrameMkLst>
        </pc:graphicFrameChg>
        <pc:picChg chg="add mod">
          <ac:chgData name="L Parkes" userId="S::lauren.parkes_timbertreeacademy.org.uk#ext#@corngreavesprimary.org.uk::914dc557-5cec-4d69-b9a5-4696ace1577f" providerId="AD" clId="Web-{9BD77DA0-3FFB-7FD3-D01F-B489D1B6305A}" dt="2025-11-06T08:47:33.663" v="142" actId="1076"/>
          <ac:picMkLst>
            <pc:docMk/>
            <pc:sldMk cId="392413723" sldId="278"/>
            <ac:picMk id="2" creationId="{416B8B1B-8911-267C-1370-6DFB66E909FF}"/>
          </ac:picMkLst>
        </pc:picChg>
        <pc:picChg chg="del">
          <ac:chgData name="L Parkes" userId="S::lauren.parkes_timbertreeacademy.org.uk#ext#@corngreavesprimary.org.uk::914dc557-5cec-4d69-b9a5-4696ace1577f" providerId="AD" clId="Web-{9BD77DA0-3FFB-7FD3-D01F-B489D1B6305A}" dt="2025-11-06T08:46:44.646" v="107"/>
          <ac:picMkLst>
            <pc:docMk/>
            <pc:sldMk cId="392413723" sldId="278"/>
            <ac:picMk id="4" creationId="{D4E12611-A0D1-A8A1-B97E-EC9E1389A4C2}"/>
          </ac:picMkLst>
        </pc:picChg>
        <pc:picChg chg="del">
          <ac:chgData name="L Parkes" userId="S::lauren.parkes_timbertreeacademy.org.uk#ext#@corngreavesprimary.org.uk::914dc557-5cec-4d69-b9a5-4696ace1577f" providerId="AD" clId="Web-{9BD77DA0-3FFB-7FD3-D01F-B489D1B6305A}" dt="2025-11-06T08:49:00.634" v="169"/>
          <ac:picMkLst>
            <pc:docMk/>
            <pc:sldMk cId="392413723" sldId="278"/>
            <ac:picMk id="6" creationId="{F45FEAA6-C9E6-4417-363B-8E914CBE76AF}"/>
          </ac:picMkLst>
        </pc:picChg>
        <pc:picChg chg="add mod">
          <ac:chgData name="L Parkes" userId="S::lauren.parkes_timbertreeacademy.org.uk#ext#@corngreavesprimary.org.uk::914dc557-5cec-4d69-b9a5-4696ace1577f" providerId="AD" clId="Web-{9BD77DA0-3FFB-7FD3-D01F-B489D1B6305A}" dt="2025-11-06T08:49:43.978" v="175" actId="1076"/>
          <ac:picMkLst>
            <pc:docMk/>
            <pc:sldMk cId="392413723" sldId="278"/>
            <ac:picMk id="7" creationId="{C6DBE8CE-CF31-4EF5-27D6-063382BE312E}"/>
          </ac:picMkLst>
        </pc:picChg>
        <pc:picChg chg="del">
          <ac:chgData name="L Parkes" userId="S::lauren.parkes_timbertreeacademy.org.uk#ext#@corngreavesprimary.org.uk::914dc557-5cec-4d69-b9a5-4696ace1577f" providerId="AD" clId="Web-{9BD77DA0-3FFB-7FD3-D01F-B489D1B6305A}" dt="2025-11-06T08:49:08.384" v="173"/>
          <ac:picMkLst>
            <pc:docMk/>
            <pc:sldMk cId="392413723" sldId="278"/>
            <ac:picMk id="9" creationId="{16C187F6-D413-BF1E-7168-81D28D7622D0}"/>
          </ac:picMkLst>
        </pc:picChg>
        <pc:picChg chg="add mod">
          <ac:chgData name="L Parkes" userId="S::lauren.parkes_timbertreeacademy.org.uk#ext#@corngreavesprimary.org.uk::914dc557-5cec-4d69-b9a5-4696ace1577f" providerId="AD" clId="Web-{9BD77DA0-3FFB-7FD3-D01F-B489D1B6305A}" dt="2025-11-06T08:50:18.729" v="177" actId="1076"/>
          <ac:picMkLst>
            <pc:docMk/>
            <pc:sldMk cId="392413723" sldId="278"/>
            <ac:picMk id="10" creationId="{4F8903FF-0771-3FDD-159D-24D5A02B9A50}"/>
          </ac:picMkLst>
        </pc:picChg>
      </pc:sldChg>
      <pc:sldChg chg="addSp delSp modSp add replId">
        <pc:chgData name="L Parkes" userId="S::lauren.parkes_timbertreeacademy.org.uk#ext#@corngreavesprimary.org.uk::914dc557-5cec-4d69-b9a5-4696ace1577f" providerId="AD" clId="Web-{9BD77DA0-3FFB-7FD3-D01F-B489D1B6305A}" dt="2025-11-06T09:09:15.148" v="334" actId="1076"/>
        <pc:sldMkLst>
          <pc:docMk/>
          <pc:sldMk cId="90096454" sldId="279"/>
        </pc:sldMkLst>
        <pc:spChg chg="mod">
          <ac:chgData name="L Parkes" userId="S::lauren.parkes_timbertreeacademy.org.uk#ext#@corngreavesprimary.org.uk::914dc557-5cec-4d69-b9a5-4696ace1577f" providerId="AD" clId="Web-{9BD77DA0-3FFB-7FD3-D01F-B489D1B6305A}" dt="2025-11-06T08:50:35.666" v="182" actId="20577"/>
          <ac:spMkLst>
            <pc:docMk/>
            <pc:sldMk cId="90096454" sldId="279"/>
            <ac:spMk id="5" creationId="{A17B82A4-A296-E35D-9C2B-063C6489D8FE}"/>
          </ac:spMkLst>
        </pc:spChg>
        <pc:graphicFrameChg chg="mod modGraphic">
          <ac:chgData name="L Parkes" userId="S::lauren.parkes_timbertreeacademy.org.uk#ext#@corngreavesprimary.org.uk::914dc557-5cec-4d69-b9a5-4696ace1577f" providerId="AD" clId="Web-{9BD77DA0-3FFB-7FD3-D01F-B489D1B6305A}" dt="2025-11-06T09:09:11.429" v="331"/>
          <ac:graphicFrameMkLst>
            <pc:docMk/>
            <pc:sldMk cId="90096454" sldId="279"/>
            <ac:graphicFrameMk id="8" creationId="{84335B2A-326E-56C2-69C4-6B8DDC82A3B8}"/>
          </ac:graphicFrameMkLst>
        </pc:graphicFrameChg>
        <pc:picChg chg="del">
          <ac:chgData name="L Parkes" userId="S::lauren.parkes_timbertreeacademy.org.uk#ext#@corngreavesprimary.org.uk::914dc557-5cec-4d69-b9a5-4696ace1577f" providerId="AD" clId="Web-{9BD77DA0-3FFB-7FD3-D01F-B489D1B6305A}" dt="2025-11-06T08:50:55.745" v="204"/>
          <ac:picMkLst>
            <pc:docMk/>
            <pc:sldMk cId="90096454" sldId="279"/>
            <ac:picMk id="2" creationId="{DCDB530F-AC41-0F2C-18AE-C07E131382E5}"/>
          </ac:picMkLst>
        </pc:picChg>
        <pc:picChg chg="add mod">
          <ac:chgData name="L Parkes" userId="S::lauren.parkes_timbertreeacademy.org.uk#ext#@corngreavesprimary.org.uk::914dc557-5cec-4d69-b9a5-4696ace1577f" providerId="AD" clId="Web-{9BD77DA0-3FFB-7FD3-D01F-B489D1B6305A}" dt="2025-11-06T09:09:08.836" v="330" actId="1076"/>
          <ac:picMkLst>
            <pc:docMk/>
            <pc:sldMk cId="90096454" sldId="279"/>
            <ac:picMk id="4" creationId="{C8BA1CDD-819D-D0B6-2F60-0A201EA26C0E}"/>
          </ac:picMkLst>
        </pc:picChg>
        <pc:picChg chg="add mod">
          <ac:chgData name="L Parkes" userId="S::lauren.parkes_timbertreeacademy.org.uk#ext#@corngreavesprimary.org.uk::914dc557-5cec-4d69-b9a5-4696ace1577f" providerId="AD" clId="Web-{9BD77DA0-3FFB-7FD3-D01F-B489D1B6305A}" dt="2025-11-06T09:09:12.945" v="332" actId="1076"/>
          <ac:picMkLst>
            <pc:docMk/>
            <pc:sldMk cId="90096454" sldId="279"/>
            <ac:picMk id="6" creationId="{4A45A36C-8BF4-02DB-A691-6C721778CFD6}"/>
          </ac:picMkLst>
        </pc:picChg>
        <pc:picChg chg="del">
          <ac:chgData name="L Parkes" userId="S::lauren.parkes_timbertreeacademy.org.uk#ext#@corngreavesprimary.org.uk::914dc557-5cec-4d69-b9a5-4696ace1577f" providerId="AD" clId="Web-{9BD77DA0-3FFB-7FD3-D01F-B489D1B6305A}" dt="2025-11-06T08:52:37.981" v="228"/>
          <ac:picMkLst>
            <pc:docMk/>
            <pc:sldMk cId="90096454" sldId="279"/>
            <ac:picMk id="7" creationId="{94D55BBB-39EE-B27B-EDBB-E2229E118216}"/>
          </ac:picMkLst>
        </pc:picChg>
        <pc:picChg chg="add mod">
          <ac:chgData name="L Parkes" userId="S::lauren.parkes_timbertreeacademy.org.uk#ext#@corngreavesprimary.org.uk::914dc557-5cec-4d69-b9a5-4696ace1577f" providerId="AD" clId="Web-{9BD77DA0-3FFB-7FD3-D01F-B489D1B6305A}" dt="2025-11-06T09:09:14.117" v="333" actId="1076"/>
          <ac:picMkLst>
            <pc:docMk/>
            <pc:sldMk cId="90096454" sldId="279"/>
            <ac:picMk id="9" creationId="{2D777AF2-8B60-F717-090C-D96EBBF3294C}"/>
          </ac:picMkLst>
        </pc:picChg>
        <pc:picChg chg="del">
          <ac:chgData name="L Parkes" userId="S::lauren.parkes_timbertreeacademy.org.uk#ext#@corngreavesprimary.org.uk::914dc557-5cec-4d69-b9a5-4696ace1577f" providerId="AD" clId="Web-{9BD77DA0-3FFB-7FD3-D01F-B489D1B6305A}" dt="2025-11-06T08:52:37.590" v="227"/>
          <ac:picMkLst>
            <pc:docMk/>
            <pc:sldMk cId="90096454" sldId="279"/>
            <ac:picMk id="10" creationId="{E24B2AD3-7533-12F5-19FB-2D3AECE84209}"/>
          </ac:picMkLst>
        </pc:picChg>
        <pc:picChg chg="add mod">
          <ac:chgData name="L Parkes" userId="S::lauren.parkes_timbertreeacademy.org.uk#ext#@corngreavesprimary.org.uk::914dc557-5cec-4d69-b9a5-4696ace1577f" providerId="AD" clId="Web-{9BD77DA0-3FFB-7FD3-D01F-B489D1B6305A}" dt="2025-11-06T09:09:15.148" v="334" actId="1076"/>
          <ac:picMkLst>
            <pc:docMk/>
            <pc:sldMk cId="90096454" sldId="279"/>
            <ac:picMk id="11" creationId="{74275189-1001-D908-3870-3931BB647DCF}"/>
          </ac:picMkLst>
        </pc:picChg>
      </pc:sldChg>
      <pc:sldChg chg="addSp delSp modSp add replId">
        <pc:chgData name="L Parkes" userId="S::lauren.parkes_timbertreeacademy.org.uk#ext#@corngreavesprimary.org.uk::914dc557-5cec-4d69-b9a5-4696ace1577f" providerId="AD" clId="Web-{9BD77DA0-3FFB-7FD3-D01F-B489D1B6305A}" dt="2025-11-06T09:13:31.708" v="436"/>
        <pc:sldMkLst>
          <pc:docMk/>
          <pc:sldMk cId="195321244" sldId="280"/>
        </pc:sldMkLst>
        <pc:graphicFrameChg chg="mod modGraphic">
          <ac:chgData name="L Parkes" userId="S::lauren.parkes_timbertreeacademy.org.uk#ext#@corngreavesprimary.org.uk::914dc557-5cec-4d69-b9a5-4696ace1577f" providerId="AD" clId="Web-{9BD77DA0-3FFB-7FD3-D01F-B489D1B6305A}" dt="2025-11-06T09:13:31.708" v="436"/>
          <ac:graphicFrameMkLst>
            <pc:docMk/>
            <pc:sldMk cId="195321244" sldId="280"/>
            <ac:graphicFrameMk id="8" creationId="{0414A8DC-E531-B3C3-348A-32FD98442A7B}"/>
          </ac:graphicFrameMkLst>
        </pc:graphicFrameChg>
        <pc:picChg chg="add mod">
          <ac:chgData name="L Parkes" userId="S::lauren.parkes_timbertreeacademy.org.uk#ext#@corngreavesprimary.org.uk::914dc557-5cec-4d69-b9a5-4696ace1577f" providerId="AD" clId="Web-{9BD77DA0-3FFB-7FD3-D01F-B489D1B6305A}" dt="2025-11-06T09:11:44.431" v="424" actId="14100"/>
          <ac:picMkLst>
            <pc:docMk/>
            <pc:sldMk cId="195321244" sldId="280"/>
            <ac:picMk id="2" creationId="{58AA6239-8288-BAA2-7D9C-6C8FACC53980}"/>
          </ac:picMkLst>
        </pc:picChg>
        <pc:picChg chg="del">
          <ac:chgData name="L Parkes" userId="S::lauren.parkes_timbertreeacademy.org.uk#ext#@corngreavesprimary.org.uk::914dc557-5cec-4d69-b9a5-4696ace1577f" providerId="AD" clId="Web-{9BD77DA0-3FFB-7FD3-D01F-B489D1B6305A}" dt="2025-11-06T09:09:51.993" v="353"/>
          <ac:picMkLst>
            <pc:docMk/>
            <pc:sldMk cId="195321244" sldId="280"/>
            <ac:picMk id="4" creationId="{91FA19E0-024B-F81E-1F37-77F49631FB53}"/>
          </ac:picMkLst>
        </pc:picChg>
        <pc:picChg chg="del">
          <ac:chgData name="L Parkes" userId="S::lauren.parkes_timbertreeacademy.org.uk#ext#@corngreavesprimary.org.uk::914dc557-5cec-4d69-b9a5-4696ace1577f" providerId="AD" clId="Web-{9BD77DA0-3FFB-7FD3-D01F-B489D1B6305A}" dt="2025-11-06T09:10:28.118" v="377"/>
          <ac:picMkLst>
            <pc:docMk/>
            <pc:sldMk cId="195321244" sldId="280"/>
            <ac:picMk id="6" creationId="{7F03C941-97F8-A328-D647-07A547B44060}"/>
          </ac:picMkLst>
        </pc:picChg>
        <pc:picChg chg="add mod">
          <ac:chgData name="L Parkes" userId="S::lauren.parkes_timbertreeacademy.org.uk#ext#@corngreavesprimary.org.uk::914dc557-5cec-4d69-b9a5-4696ace1577f" providerId="AD" clId="Web-{9BD77DA0-3FFB-7FD3-D01F-B489D1B6305A}" dt="2025-11-06T09:12:11.371" v="429" actId="1076"/>
          <ac:picMkLst>
            <pc:docMk/>
            <pc:sldMk cId="195321244" sldId="280"/>
            <ac:picMk id="7" creationId="{B76CE6FE-29F8-87AB-8482-A83CCD9EAAD9}"/>
          </ac:picMkLst>
        </pc:picChg>
        <pc:picChg chg="del">
          <ac:chgData name="L Parkes" userId="S::lauren.parkes_timbertreeacademy.org.uk#ext#@corngreavesprimary.org.uk::914dc557-5cec-4d69-b9a5-4696ace1577f" providerId="AD" clId="Web-{9BD77DA0-3FFB-7FD3-D01F-B489D1B6305A}" dt="2025-11-06T09:10:28.462" v="378"/>
          <ac:picMkLst>
            <pc:docMk/>
            <pc:sldMk cId="195321244" sldId="280"/>
            <ac:picMk id="9" creationId="{10FB17CF-B57B-03D6-FE8B-B69249DDB3E7}"/>
          </ac:picMkLst>
        </pc:picChg>
        <pc:picChg chg="add mod">
          <ac:chgData name="L Parkes" userId="S::lauren.parkes_timbertreeacademy.org.uk#ext#@corngreavesprimary.org.uk::914dc557-5cec-4d69-b9a5-4696ace1577f" providerId="AD" clId="Web-{9BD77DA0-3FFB-7FD3-D01F-B489D1B6305A}" dt="2025-11-06T09:13:10.112" v="431" actId="1076"/>
          <ac:picMkLst>
            <pc:docMk/>
            <pc:sldMk cId="195321244" sldId="280"/>
            <ac:picMk id="10" creationId="{B2EE209D-4820-5393-F047-B5A4AECD6021}"/>
          </ac:picMkLst>
        </pc:picChg>
        <pc:picChg chg="del">
          <ac:chgData name="L Parkes" userId="S::lauren.parkes_timbertreeacademy.org.uk#ext#@corngreavesprimary.org.uk::914dc557-5cec-4d69-b9a5-4696ace1577f" providerId="AD" clId="Web-{9BD77DA0-3FFB-7FD3-D01F-B489D1B6305A}" dt="2025-11-06T09:10:28.962" v="379"/>
          <ac:picMkLst>
            <pc:docMk/>
            <pc:sldMk cId="195321244" sldId="280"/>
            <ac:picMk id="11" creationId="{EF77ECF3-3425-A9CE-30D9-DB92F33CFF6D}"/>
          </ac:picMkLst>
        </pc:picChg>
      </pc:sldChg>
      <pc:sldChg chg="addSp delSp modSp add replId">
        <pc:chgData name="L Parkes" userId="S::lauren.parkes_timbertreeacademy.org.uk#ext#@corngreavesprimary.org.uk::914dc557-5cec-4d69-b9a5-4696ace1577f" providerId="AD" clId="Web-{9BD77DA0-3FFB-7FD3-D01F-B489D1B6305A}" dt="2025-11-06T09:18:58.228" v="581" actId="1076"/>
        <pc:sldMkLst>
          <pc:docMk/>
          <pc:sldMk cId="3065658055" sldId="281"/>
        </pc:sldMkLst>
        <pc:graphicFrameChg chg="mod modGraphic">
          <ac:chgData name="L Parkes" userId="S::lauren.parkes_timbertreeacademy.org.uk#ext#@corngreavesprimary.org.uk::914dc557-5cec-4d69-b9a5-4696ace1577f" providerId="AD" clId="Web-{9BD77DA0-3FFB-7FD3-D01F-B489D1B6305A}" dt="2025-11-06T09:18:57.603" v="580"/>
          <ac:graphicFrameMkLst>
            <pc:docMk/>
            <pc:sldMk cId="3065658055" sldId="281"/>
            <ac:graphicFrameMk id="8" creationId="{08F9EF1B-FDCE-97C1-FF58-C14B3D0AE256}"/>
          </ac:graphicFrameMkLst>
        </pc:graphicFrameChg>
        <pc:picChg chg="del">
          <ac:chgData name="L Parkes" userId="S::lauren.parkes_timbertreeacademy.org.uk#ext#@corngreavesprimary.org.uk::914dc557-5cec-4d69-b9a5-4696ace1577f" providerId="AD" clId="Web-{9BD77DA0-3FFB-7FD3-D01F-B489D1B6305A}" dt="2025-11-06T09:14:20.244" v="479"/>
          <ac:picMkLst>
            <pc:docMk/>
            <pc:sldMk cId="3065658055" sldId="281"/>
            <ac:picMk id="2" creationId="{0598A3B7-AB5A-F069-E336-143BD4949D82}"/>
          </ac:picMkLst>
        </pc:picChg>
        <pc:picChg chg="add mod">
          <ac:chgData name="L Parkes" userId="S::lauren.parkes_timbertreeacademy.org.uk#ext#@corngreavesprimary.org.uk::914dc557-5cec-4d69-b9a5-4696ace1577f" providerId="AD" clId="Web-{9BD77DA0-3FFB-7FD3-D01F-B489D1B6305A}" dt="2025-11-06T09:18:49.134" v="576" actId="1076"/>
          <ac:picMkLst>
            <pc:docMk/>
            <pc:sldMk cId="3065658055" sldId="281"/>
            <ac:picMk id="4" creationId="{6E2887D8-CE16-EB19-1D4C-3309FFE763E6}"/>
          </ac:picMkLst>
        </pc:picChg>
        <pc:picChg chg="add del mod">
          <ac:chgData name="L Parkes" userId="S::lauren.parkes_timbertreeacademy.org.uk#ext#@corngreavesprimary.org.uk::914dc557-5cec-4d69-b9a5-4696ace1577f" providerId="AD" clId="Web-{9BD77DA0-3FFB-7FD3-D01F-B489D1B6305A}" dt="2025-11-06T09:18:23.070" v="565"/>
          <ac:picMkLst>
            <pc:docMk/>
            <pc:sldMk cId="3065658055" sldId="281"/>
            <ac:picMk id="6" creationId="{54DABE7B-11E9-E2DA-B399-B7FCCB08D89D}"/>
          </ac:picMkLst>
        </pc:picChg>
        <pc:picChg chg="del">
          <ac:chgData name="L Parkes" userId="S::lauren.parkes_timbertreeacademy.org.uk#ext#@corngreavesprimary.org.uk::914dc557-5cec-4d69-b9a5-4696ace1577f" providerId="AD" clId="Web-{9BD77DA0-3FFB-7FD3-D01F-B489D1B6305A}" dt="2025-11-06T09:16:16.752" v="521"/>
          <ac:picMkLst>
            <pc:docMk/>
            <pc:sldMk cId="3065658055" sldId="281"/>
            <ac:picMk id="7" creationId="{BDBDA48D-CC48-C036-F1D1-B515C6F6F5E9}"/>
          </ac:picMkLst>
        </pc:picChg>
        <pc:picChg chg="add mod">
          <ac:chgData name="L Parkes" userId="S::lauren.parkes_timbertreeacademy.org.uk#ext#@corngreavesprimary.org.uk::914dc557-5cec-4d69-b9a5-4696ace1577f" providerId="AD" clId="Web-{9BD77DA0-3FFB-7FD3-D01F-B489D1B6305A}" dt="2025-11-06T09:18:58.228" v="581" actId="1076"/>
          <ac:picMkLst>
            <pc:docMk/>
            <pc:sldMk cId="3065658055" sldId="281"/>
            <ac:picMk id="9" creationId="{351C183A-A468-9B37-FD43-6FBE0BA91181}"/>
          </ac:picMkLst>
        </pc:picChg>
        <pc:picChg chg="del">
          <ac:chgData name="L Parkes" userId="S::lauren.parkes_timbertreeacademy.org.uk#ext#@corngreavesprimary.org.uk::914dc557-5cec-4d69-b9a5-4696ace1577f" providerId="AD" clId="Web-{9BD77DA0-3FFB-7FD3-D01F-B489D1B6305A}" dt="2025-11-06T09:16:14.267" v="520"/>
          <ac:picMkLst>
            <pc:docMk/>
            <pc:sldMk cId="3065658055" sldId="281"/>
            <ac:picMk id="10" creationId="{78C06FA0-E8FC-7C89-768F-AAE1BA94B45F}"/>
          </ac:picMkLst>
        </pc:picChg>
      </pc:sldChg>
      <pc:sldChg chg="addSp delSp modSp add replId">
        <pc:chgData name="L Parkes" userId="S::lauren.parkes_timbertreeacademy.org.uk#ext#@corngreavesprimary.org.uk::914dc557-5cec-4d69-b9a5-4696ace1577f" providerId="AD" clId="Web-{9BD77DA0-3FFB-7FD3-D01F-B489D1B6305A}" dt="2025-11-06T09:23:21.391" v="678"/>
        <pc:sldMkLst>
          <pc:docMk/>
          <pc:sldMk cId="1714810340" sldId="282"/>
        </pc:sldMkLst>
        <pc:graphicFrameChg chg="mod modGraphic">
          <ac:chgData name="L Parkes" userId="S::lauren.parkes_timbertreeacademy.org.uk#ext#@corngreavesprimary.org.uk::914dc557-5cec-4d69-b9a5-4696ace1577f" providerId="AD" clId="Web-{9BD77DA0-3FFB-7FD3-D01F-B489D1B6305A}" dt="2025-11-06T09:23:21.391" v="678"/>
          <ac:graphicFrameMkLst>
            <pc:docMk/>
            <pc:sldMk cId="1714810340" sldId="282"/>
            <ac:graphicFrameMk id="8" creationId="{D1756C34-D593-1E08-CDB4-6A2F188ED329}"/>
          </ac:graphicFrameMkLst>
        </pc:graphicFrameChg>
        <pc:picChg chg="add mod modCrop">
          <ac:chgData name="L Parkes" userId="S::lauren.parkes_timbertreeacademy.org.uk#ext#@corngreavesprimary.org.uk::914dc557-5cec-4d69-b9a5-4696ace1577f" providerId="AD" clId="Web-{9BD77DA0-3FFB-7FD3-D01F-B489D1B6305A}" dt="2025-11-06T09:23:15.813" v="674" actId="14100"/>
          <ac:picMkLst>
            <pc:docMk/>
            <pc:sldMk cId="1714810340" sldId="282"/>
            <ac:picMk id="2" creationId="{0684371C-AD97-C97E-4163-FF8EDC3F2731}"/>
          </ac:picMkLst>
        </pc:picChg>
        <pc:picChg chg="del">
          <ac:chgData name="L Parkes" userId="S::lauren.parkes_timbertreeacademy.org.uk#ext#@corngreavesprimary.org.uk::914dc557-5cec-4d69-b9a5-4696ace1577f" providerId="AD" clId="Web-{9BD77DA0-3FFB-7FD3-D01F-B489D1B6305A}" dt="2025-11-06T09:19:36.792" v="583"/>
          <ac:picMkLst>
            <pc:docMk/>
            <pc:sldMk cId="1714810340" sldId="282"/>
            <ac:picMk id="4" creationId="{9AFEFB37-A4CE-1352-BEA1-A2242DE7D6B6}"/>
          </ac:picMkLst>
        </pc:picChg>
        <pc:picChg chg="add mod">
          <ac:chgData name="L Parkes" userId="S::lauren.parkes_timbertreeacademy.org.uk#ext#@corngreavesprimary.org.uk::914dc557-5cec-4d69-b9a5-4696ace1577f" providerId="AD" clId="Web-{9BD77DA0-3FFB-7FD3-D01F-B489D1B6305A}" dt="2025-11-06T09:23:07.516" v="671" actId="1076"/>
          <ac:picMkLst>
            <pc:docMk/>
            <pc:sldMk cId="1714810340" sldId="282"/>
            <ac:picMk id="6" creationId="{53580B79-90B7-4214-5914-BC0198FF8CDA}"/>
          </ac:picMkLst>
        </pc:picChg>
        <pc:picChg chg="add mod">
          <ac:chgData name="L Parkes" userId="S::lauren.parkes_timbertreeacademy.org.uk#ext#@corngreavesprimary.org.uk::914dc557-5cec-4d69-b9a5-4696ace1577f" providerId="AD" clId="Web-{9BD77DA0-3FFB-7FD3-D01F-B489D1B6305A}" dt="2025-11-06T09:23:08.328" v="672" actId="1076"/>
          <ac:picMkLst>
            <pc:docMk/>
            <pc:sldMk cId="1714810340" sldId="282"/>
            <ac:picMk id="7" creationId="{914A673F-604D-1406-33A5-DED08228D137}"/>
          </ac:picMkLst>
        </pc:picChg>
        <pc:picChg chg="del">
          <ac:chgData name="L Parkes" userId="S::lauren.parkes_timbertreeacademy.org.uk#ext#@corngreavesprimary.org.uk::914dc557-5cec-4d69-b9a5-4696ace1577f" providerId="AD" clId="Web-{9BD77DA0-3FFB-7FD3-D01F-B489D1B6305A}" dt="2025-11-06T09:21:25.217" v="646"/>
          <ac:picMkLst>
            <pc:docMk/>
            <pc:sldMk cId="1714810340" sldId="282"/>
            <ac:picMk id="9" creationId="{04B119D2-583F-9D5A-A1D8-6F9EED065329}"/>
          </ac:picMkLst>
        </pc:picChg>
      </pc:sldChg>
      <pc:sldChg chg="addSp delSp modSp add replId">
        <pc:chgData name="L Parkes" userId="S::lauren.parkes_timbertreeacademy.org.uk#ext#@corngreavesprimary.org.uk::914dc557-5cec-4d69-b9a5-4696ace1577f" providerId="AD" clId="Web-{9BD77DA0-3FFB-7FD3-D01F-B489D1B6305A}" dt="2025-11-06T09:34:21.654" v="833"/>
        <pc:sldMkLst>
          <pc:docMk/>
          <pc:sldMk cId="829633055" sldId="283"/>
        </pc:sldMkLst>
        <pc:spChg chg="mod">
          <ac:chgData name="L Parkes" userId="S::lauren.parkes_timbertreeacademy.org.uk#ext#@corngreavesprimary.org.uk::914dc557-5cec-4d69-b9a5-4696ace1577f" providerId="AD" clId="Web-{9BD77DA0-3FFB-7FD3-D01F-B489D1B6305A}" dt="2025-11-06T09:24:12.829" v="698" actId="20577"/>
          <ac:spMkLst>
            <pc:docMk/>
            <pc:sldMk cId="829633055" sldId="283"/>
            <ac:spMk id="5" creationId="{A4BB039F-D117-42D1-EE5E-84806137F1B7}"/>
          </ac:spMkLst>
        </pc:spChg>
        <pc:graphicFrameChg chg="mod modGraphic">
          <ac:chgData name="L Parkes" userId="S::lauren.parkes_timbertreeacademy.org.uk#ext#@corngreavesprimary.org.uk::914dc557-5cec-4d69-b9a5-4696ace1577f" providerId="AD" clId="Web-{9BD77DA0-3FFB-7FD3-D01F-B489D1B6305A}" dt="2025-11-06T09:34:21.654" v="833"/>
          <ac:graphicFrameMkLst>
            <pc:docMk/>
            <pc:sldMk cId="829633055" sldId="283"/>
            <ac:graphicFrameMk id="8" creationId="{853555D9-F92C-CF4A-936C-751915446DB5}"/>
          </ac:graphicFrameMkLst>
        </pc:graphicFrameChg>
        <pc:picChg chg="del">
          <ac:chgData name="L Parkes" userId="S::lauren.parkes_timbertreeacademy.org.uk#ext#@corngreavesprimary.org.uk::914dc557-5cec-4d69-b9a5-4696ace1577f" providerId="AD" clId="Web-{9BD77DA0-3FFB-7FD3-D01F-B489D1B6305A}" dt="2025-11-06T09:24:33.783" v="715"/>
          <ac:picMkLst>
            <pc:docMk/>
            <pc:sldMk cId="829633055" sldId="283"/>
            <ac:picMk id="2" creationId="{7458F52C-A892-2BD0-4F13-CA1EDC16B090}"/>
          </ac:picMkLst>
        </pc:picChg>
        <pc:picChg chg="add mod">
          <ac:chgData name="L Parkes" userId="S::lauren.parkes_timbertreeacademy.org.uk#ext#@corngreavesprimary.org.uk::914dc557-5cec-4d69-b9a5-4696ace1577f" providerId="AD" clId="Web-{9BD77DA0-3FFB-7FD3-D01F-B489D1B6305A}" dt="2025-11-06T09:34:07.701" v="828" actId="14100"/>
          <ac:picMkLst>
            <pc:docMk/>
            <pc:sldMk cId="829633055" sldId="283"/>
            <ac:picMk id="4" creationId="{4529A016-C697-20D9-0E7E-DE44C30A6AA2}"/>
          </ac:picMkLst>
        </pc:picChg>
        <pc:picChg chg="del">
          <ac:chgData name="L Parkes" userId="S::lauren.parkes_timbertreeacademy.org.uk#ext#@corngreavesprimary.org.uk::914dc557-5cec-4d69-b9a5-4696ace1577f" providerId="AD" clId="Web-{9BD77DA0-3FFB-7FD3-D01F-B489D1B6305A}" dt="2025-11-06T09:24:56.846" v="722"/>
          <ac:picMkLst>
            <pc:docMk/>
            <pc:sldMk cId="829633055" sldId="283"/>
            <ac:picMk id="6" creationId="{109BA319-7443-F187-9CD9-861B5F8BE861}"/>
          </ac:picMkLst>
        </pc:picChg>
        <pc:picChg chg="del">
          <ac:chgData name="L Parkes" userId="S::lauren.parkes_timbertreeacademy.org.uk#ext#@corngreavesprimary.org.uk::914dc557-5cec-4d69-b9a5-4696ace1577f" providerId="AD" clId="Web-{9BD77DA0-3FFB-7FD3-D01F-B489D1B6305A}" dt="2025-11-06T09:24:57.080" v="723"/>
          <ac:picMkLst>
            <pc:docMk/>
            <pc:sldMk cId="829633055" sldId="283"/>
            <ac:picMk id="7" creationId="{90B51A75-2DD2-663A-0438-B0D9481E2FDE}"/>
          </ac:picMkLst>
        </pc:picChg>
        <pc:picChg chg="add mod">
          <ac:chgData name="L Parkes" userId="S::lauren.parkes_timbertreeacademy.org.uk#ext#@corngreavesprimary.org.uk::914dc557-5cec-4d69-b9a5-4696ace1577f" providerId="AD" clId="Web-{9BD77DA0-3FFB-7FD3-D01F-B489D1B6305A}" dt="2025-11-06T09:32:39.243" v="823" actId="1076"/>
          <ac:picMkLst>
            <pc:docMk/>
            <pc:sldMk cId="829633055" sldId="283"/>
            <ac:picMk id="9" creationId="{00CBFDA9-36C1-E89C-0501-C9F8ED5D3BCC}"/>
          </ac:picMkLst>
        </pc:picChg>
        <pc:picChg chg="add mod">
          <ac:chgData name="L Parkes" userId="S::lauren.parkes_timbertreeacademy.org.uk#ext#@corngreavesprimary.org.uk::914dc557-5cec-4d69-b9a5-4696ace1577f" providerId="AD" clId="Web-{9BD77DA0-3FFB-7FD3-D01F-B489D1B6305A}" dt="2025-11-06T09:34:04.341" v="827" actId="1076"/>
          <ac:picMkLst>
            <pc:docMk/>
            <pc:sldMk cId="829633055" sldId="283"/>
            <ac:picMk id="10" creationId="{52B4C1ED-9B50-F6CF-BED2-33A790D2FA49}"/>
          </ac:picMkLst>
        </pc:picChg>
      </pc:sldChg>
      <pc:sldChg chg="addSp delSp modSp add replId">
        <pc:chgData name="L Parkes" userId="S::lauren.parkes_timbertreeacademy.org.uk#ext#@corngreavesprimary.org.uk::914dc557-5cec-4d69-b9a5-4696ace1577f" providerId="AD" clId="Web-{9BD77DA0-3FFB-7FD3-D01F-B489D1B6305A}" dt="2025-11-06T09:43:23.136" v="947"/>
        <pc:sldMkLst>
          <pc:docMk/>
          <pc:sldMk cId="59968658" sldId="284"/>
        </pc:sldMkLst>
        <pc:graphicFrameChg chg="mod modGraphic">
          <ac:chgData name="L Parkes" userId="S::lauren.parkes_timbertreeacademy.org.uk#ext#@corngreavesprimary.org.uk::914dc557-5cec-4d69-b9a5-4696ace1577f" providerId="AD" clId="Web-{9BD77DA0-3FFB-7FD3-D01F-B489D1B6305A}" dt="2025-11-06T09:43:23.136" v="947"/>
          <ac:graphicFrameMkLst>
            <pc:docMk/>
            <pc:sldMk cId="59968658" sldId="284"/>
            <ac:graphicFrameMk id="8" creationId="{BC46F8FB-E51F-40F7-16EE-A10FB9EAB89B}"/>
          </ac:graphicFrameMkLst>
        </pc:graphicFrameChg>
        <pc:picChg chg="add mod">
          <ac:chgData name="L Parkes" userId="S::lauren.parkes_timbertreeacademy.org.uk#ext#@corngreavesprimary.org.uk::914dc557-5cec-4d69-b9a5-4696ace1577f" providerId="AD" clId="Web-{9BD77DA0-3FFB-7FD3-D01F-B489D1B6305A}" dt="2025-11-06T09:40:34.743" v="878" actId="1076"/>
          <ac:picMkLst>
            <pc:docMk/>
            <pc:sldMk cId="59968658" sldId="284"/>
            <ac:picMk id="2" creationId="{071E3B68-FF32-AA21-B74B-FB6A67C504F2}"/>
          </ac:picMkLst>
        </pc:picChg>
        <pc:picChg chg="del">
          <ac:chgData name="L Parkes" userId="S::lauren.parkes_timbertreeacademy.org.uk#ext#@corngreavesprimary.org.uk::914dc557-5cec-4d69-b9a5-4696ace1577f" providerId="AD" clId="Web-{9BD77DA0-3FFB-7FD3-D01F-B489D1B6305A}" dt="2025-11-06T09:35:34.626" v="865"/>
          <ac:picMkLst>
            <pc:docMk/>
            <pc:sldMk cId="59968658" sldId="284"/>
            <ac:picMk id="4" creationId="{FC2202E9-D2F5-0412-4F8A-C934729F0132}"/>
          </ac:picMkLst>
        </pc:picChg>
        <pc:picChg chg="add mod">
          <ac:chgData name="L Parkes" userId="S::lauren.parkes_timbertreeacademy.org.uk#ext#@corngreavesprimary.org.uk::914dc557-5cec-4d69-b9a5-4696ace1577f" providerId="AD" clId="Web-{9BD77DA0-3FFB-7FD3-D01F-B489D1B6305A}" dt="2025-11-06T09:40:39.009" v="879" actId="1076"/>
          <ac:picMkLst>
            <pc:docMk/>
            <pc:sldMk cId="59968658" sldId="284"/>
            <ac:picMk id="6" creationId="{7A70B10F-9CC1-7C96-783A-9DA501927A95}"/>
          </ac:picMkLst>
        </pc:picChg>
        <pc:picChg chg="del">
          <ac:chgData name="L Parkes" userId="S::lauren.parkes_timbertreeacademy.org.uk#ext#@corngreavesprimary.org.uk::914dc557-5cec-4d69-b9a5-4696ace1577f" providerId="AD" clId="Web-{9BD77DA0-3FFB-7FD3-D01F-B489D1B6305A}" dt="2025-11-06T09:36:09.237" v="872"/>
          <ac:picMkLst>
            <pc:docMk/>
            <pc:sldMk cId="59968658" sldId="284"/>
            <ac:picMk id="9" creationId="{BA469921-0B94-7DBA-F7C2-12178F1512BF}"/>
          </ac:picMkLst>
        </pc:picChg>
        <pc:picChg chg="del">
          <ac:chgData name="L Parkes" userId="S::lauren.parkes_timbertreeacademy.org.uk#ext#@corngreavesprimary.org.uk::914dc557-5cec-4d69-b9a5-4696ace1577f" providerId="AD" clId="Web-{9BD77DA0-3FFB-7FD3-D01F-B489D1B6305A}" dt="2025-11-06T09:36:10.002" v="873"/>
          <ac:picMkLst>
            <pc:docMk/>
            <pc:sldMk cId="59968658" sldId="284"/>
            <ac:picMk id="10" creationId="{156A50AD-F5C1-C431-EF56-6C00852201D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96920-32BE-46D7-80A7-50682C46997B}" type="doc">
      <dgm:prSet loTypeId="urn:microsoft.com/office/officeart/2005/8/layout/pList2" loCatId="list" qsTypeId="urn:microsoft.com/office/officeart/2005/8/quickstyle/simple1" qsCatId="simple" csTypeId="urn:microsoft.com/office/officeart/2005/8/colors/accent2_1" csCatId="accent2" phldr="1"/>
      <dgm:spPr/>
    </dgm:pt>
    <dgm:pt modelId="{DDDFC748-2618-48BA-B8A6-3EC7EBDF6130}">
      <dgm:prSet phldrT="[Text]"/>
      <dgm:spPr/>
      <dgm:t>
        <a:bodyPr/>
        <a:lstStyle/>
        <a:p>
          <a:endParaRPr lang="en-GB"/>
        </a:p>
      </dgm:t>
    </dgm:pt>
    <dgm:pt modelId="{54447A6F-DCE5-4214-B801-D2C930E699BD}" type="parTrans" cxnId="{4BC9719D-96A6-4690-919B-E10F7B1BED91}">
      <dgm:prSet/>
      <dgm:spPr/>
      <dgm:t>
        <a:bodyPr/>
        <a:lstStyle/>
        <a:p>
          <a:endParaRPr lang="en-GB"/>
        </a:p>
      </dgm:t>
    </dgm:pt>
    <dgm:pt modelId="{86B4D364-D3A0-4F32-9CCA-E2E40DA9A017}" type="sibTrans" cxnId="{4BC9719D-96A6-4690-919B-E10F7B1BED91}">
      <dgm:prSet/>
      <dgm:spPr/>
      <dgm:t>
        <a:bodyPr/>
        <a:lstStyle/>
        <a:p>
          <a:endParaRPr lang="en-GB"/>
        </a:p>
      </dgm:t>
    </dgm:pt>
    <dgm:pt modelId="{C016CA5C-31E2-4395-AE5B-BC1930E40F9C}">
      <dgm:prSet phldrT="[Text]"/>
      <dgm:spPr/>
      <dgm:t>
        <a:bodyPr/>
        <a:lstStyle/>
        <a:p>
          <a:endParaRPr lang="en-GB"/>
        </a:p>
      </dgm:t>
    </dgm:pt>
    <dgm:pt modelId="{F897D11C-C4A4-4AC8-A8DA-E8893BBF6F7C}" type="parTrans" cxnId="{5B128308-4B16-4E11-86A3-561032709C8F}">
      <dgm:prSet/>
      <dgm:spPr/>
      <dgm:t>
        <a:bodyPr/>
        <a:lstStyle/>
        <a:p>
          <a:endParaRPr lang="en-GB"/>
        </a:p>
      </dgm:t>
    </dgm:pt>
    <dgm:pt modelId="{2910FF03-9158-499E-A875-DEC1E0C45B91}" type="sibTrans" cxnId="{5B128308-4B16-4E11-86A3-561032709C8F}">
      <dgm:prSet/>
      <dgm:spPr/>
      <dgm:t>
        <a:bodyPr/>
        <a:lstStyle/>
        <a:p>
          <a:endParaRPr lang="en-GB"/>
        </a:p>
      </dgm:t>
    </dgm:pt>
    <dgm:pt modelId="{6137B93D-7502-4B01-A627-95C53E327691}">
      <dgm:prSet phldrT="[Text]"/>
      <dgm:spPr/>
      <dgm:t>
        <a:bodyPr/>
        <a:lstStyle/>
        <a:p>
          <a:endParaRPr lang="en-GB"/>
        </a:p>
      </dgm:t>
    </dgm:pt>
    <dgm:pt modelId="{0567CB12-4CAB-4EF9-8DB0-B2CB60BFDE66}" type="parTrans" cxnId="{D06D26AA-0541-4706-9CC6-5DCE3EFA59E2}">
      <dgm:prSet/>
      <dgm:spPr/>
      <dgm:t>
        <a:bodyPr/>
        <a:lstStyle/>
        <a:p>
          <a:endParaRPr lang="en-GB"/>
        </a:p>
      </dgm:t>
    </dgm:pt>
    <dgm:pt modelId="{9564B70A-562B-421B-A9A2-F0DA45A888BE}" type="sibTrans" cxnId="{D06D26AA-0541-4706-9CC6-5DCE3EFA59E2}">
      <dgm:prSet/>
      <dgm:spPr/>
      <dgm:t>
        <a:bodyPr/>
        <a:lstStyle/>
        <a:p>
          <a:endParaRPr lang="en-GB"/>
        </a:p>
      </dgm:t>
    </dgm:pt>
    <dgm:pt modelId="{183A31FB-9472-46DA-8A37-57955C054699}" type="pres">
      <dgm:prSet presAssocID="{08696920-32BE-46D7-80A7-50682C46997B}" presName="Name0" presStyleCnt="0">
        <dgm:presLayoutVars>
          <dgm:dir/>
          <dgm:resizeHandles val="exact"/>
        </dgm:presLayoutVars>
      </dgm:prSet>
      <dgm:spPr/>
    </dgm:pt>
    <dgm:pt modelId="{84EAA5A3-23B4-4521-AE1C-4FAFC0600F72}" type="pres">
      <dgm:prSet presAssocID="{08696920-32BE-46D7-80A7-50682C46997B}" presName="bkgdShp" presStyleLbl="alignAccFollowNode1" presStyleIdx="0" presStyleCnt="1"/>
      <dgm:spPr/>
    </dgm:pt>
    <dgm:pt modelId="{3924788B-3447-48EA-9F1D-DE891B6C92A1}" type="pres">
      <dgm:prSet presAssocID="{08696920-32BE-46D7-80A7-50682C46997B}" presName="linComp" presStyleCnt="0"/>
      <dgm:spPr/>
    </dgm:pt>
    <dgm:pt modelId="{8A2C9782-77CB-4744-B9BC-894027985B34}" type="pres">
      <dgm:prSet presAssocID="{DDDFC748-2618-48BA-B8A6-3EC7EBDF6130}" presName="compNode" presStyleCnt="0"/>
      <dgm:spPr/>
    </dgm:pt>
    <dgm:pt modelId="{6574C88A-4370-45FE-B045-B2F8E662DF36}" type="pres">
      <dgm:prSet presAssocID="{DDDFC748-2618-48BA-B8A6-3EC7EBDF6130}" presName="node" presStyleLbl="node1" presStyleIdx="0" presStyleCnt="3" custLinFactNeighborX="2848" custLinFactNeighborY="0">
        <dgm:presLayoutVars>
          <dgm:bulletEnabled val="1"/>
        </dgm:presLayoutVars>
      </dgm:prSet>
      <dgm:spPr/>
    </dgm:pt>
    <dgm:pt modelId="{A230D9F5-A914-44C9-B843-6189650F078F}" type="pres">
      <dgm:prSet presAssocID="{DDDFC748-2618-48BA-B8A6-3EC7EBDF6130}" presName="invisiNode" presStyleLbl="node1" presStyleIdx="0" presStyleCnt="3"/>
      <dgm:spPr/>
    </dgm:pt>
    <dgm:pt modelId="{FED9FBA0-E890-4509-974B-A6CDF2EED6A5}" type="pres">
      <dgm:prSet presAssocID="{DDDFC748-2618-48BA-B8A6-3EC7EBDF6130}" presName="imagNode" presStyleLbl="fgImgPlace1" presStyleIdx="0" presStyleCnt="3"/>
      <dgm:spPr/>
    </dgm:pt>
    <dgm:pt modelId="{84242FBA-12A8-4EC5-B50F-3DC3C83D9508}" type="pres">
      <dgm:prSet presAssocID="{86B4D364-D3A0-4F32-9CCA-E2E40DA9A017}" presName="sibTrans" presStyleLbl="sibTrans2D1" presStyleIdx="0" presStyleCnt="0"/>
      <dgm:spPr/>
    </dgm:pt>
    <dgm:pt modelId="{E312645D-5160-47E0-BB3A-69E9FE61B899}" type="pres">
      <dgm:prSet presAssocID="{C016CA5C-31E2-4395-AE5B-BC1930E40F9C}" presName="compNode" presStyleCnt="0"/>
      <dgm:spPr/>
    </dgm:pt>
    <dgm:pt modelId="{A2FAE1BC-6E3A-4A9E-8F63-93CCD177C806}" type="pres">
      <dgm:prSet presAssocID="{C016CA5C-31E2-4395-AE5B-BC1930E40F9C}" presName="node" presStyleLbl="node1" presStyleIdx="1" presStyleCnt="3">
        <dgm:presLayoutVars>
          <dgm:bulletEnabled val="1"/>
        </dgm:presLayoutVars>
      </dgm:prSet>
      <dgm:spPr/>
    </dgm:pt>
    <dgm:pt modelId="{3E70942B-11B2-4EEC-8969-F90C9B123011}" type="pres">
      <dgm:prSet presAssocID="{C016CA5C-31E2-4395-AE5B-BC1930E40F9C}" presName="invisiNode" presStyleLbl="node1" presStyleIdx="1" presStyleCnt="3"/>
      <dgm:spPr/>
    </dgm:pt>
    <dgm:pt modelId="{BCF26FA0-C744-47AA-94BB-C55135C64E15}" type="pres">
      <dgm:prSet presAssocID="{C016CA5C-31E2-4395-AE5B-BC1930E40F9C}" presName="imagNode" presStyleLbl="fgImgPlace1" presStyleIdx="1" presStyleCnt="3"/>
      <dgm:spPr/>
    </dgm:pt>
    <dgm:pt modelId="{8D44B719-9299-43C6-8F52-1719A3CDB149}" type="pres">
      <dgm:prSet presAssocID="{2910FF03-9158-499E-A875-DEC1E0C45B91}" presName="sibTrans" presStyleLbl="sibTrans2D1" presStyleIdx="0" presStyleCnt="0"/>
      <dgm:spPr/>
    </dgm:pt>
    <dgm:pt modelId="{7A7B7153-A71B-4ED0-8F76-F448E048D788}" type="pres">
      <dgm:prSet presAssocID="{6137B93D-7502-4B01-A627-95C53E327691}" presName="compNode" presStyleCnt="0"/>
      <dgm:spPr/>
    </dgm:pt>
    <dgm:pt modelId="{9F631481-5AE0-436C-8761-DD70E17689C2}" type="pres">
      <dgm:prSet presAssocID="{6137B93D-7502-4B01-A627-95C53E327691}" presName="node" presStyleLbl="node1" presStyleIdx="2" presStyleCnt="3">
        <dgm:presLayoutVars>
          <dgm:bulletEnabled val="1"/>
        </dgm:presLayoutVars>
      </dgm:prSet>
      <dgm:spPr/>
    </dgm:pt>
    <dgm:pt modelId="{3C4EBA6D-F0E1-4D92-B564-2BCC2B54AE0B}" type="pres">
      <dgm:prSet presAssocID="{6137B93D-7502-4B01-A627-95C53E327691}" presName="invisiNode" presStyleLbl="node1" presStyleIdx="2" presStyleCnt="3"/>
      <dgm:spPr/>
    </dgm:pt>
    <dgm:pt modelId="{807D20D5-D4E3-46C6-A4C6-A4DE42617CB1}" type="pres">
      <dgm:prSet presAssocID="{6137B93D-7502-4B01-A627-95C53E327691}" presName="imagNode" presStyleLbl="fgImgPlace1" presStyleIdx="2" presStyleCnt="3"/>
      <dgm:spPr/>
    </dgm:pt>
  </dgm:ptLst>
  <dgm:cxnLst>
    <dgm:cxn modelId="{5B128308-4B16-4E11-86A3-561032709C8F}" srcId="{08696920-32BE-46D7-80A7-50682C46997B}" destId="{C016CA5C-31E2-4395-AE5B-BC1930E40F9C}" srcOrd="1" destOrd="0" parTransId="{F897D11C-C4A4-4AC8-A8DA-E8893BBF6F7C}" sibTransId="{2910FF03-9158-499E-A875-DEC1E0C45B91}"/>
    <dgm:cxn modelId="{C0C5B82A-56A6-46D5-82D8-D8BEC3CEA8DF}" type="presOf" srcId="{DDDFC748-2618-48BA-B8A6-3EC7EBDF6130}" destId="{6574C88A-4370-45FE-B045-B2F8E662DF36}" srcOrd="0" destOrd="0" presId="urn:microsoft.com/office/officeart/2005/8/layout/pList2"/>
    <dgm:cxn modelId="{5FE7CB2E-6BFB-4F82-9F45-608F5DF1F3C7}" type="presOf" srcId="{6137B93D-7502-4B01-A627-95C53E327691}" destId="{9F631481-5AE0-436C-8761-DD70E17689C2}" srcOrd="0" destOrd="0" presId="urn:microsoft.com/office/officeart/2005/8/layout/pList2"/>
    <dgm:cxn modelId="{76B4BB33-CDB3-4F20-A7E9-88687BFE4C5C}" type="presOf" srcId="{86B4D364-D3A0-4F32-9CCA-E2E40DA9A017}" destId="{84242FBA-12A8-4EC5-B50F-3DC3C83D9508}" srcOrd="0" destOrd="0" presId="urn:microsoft.com/office/officeart/2005/8/layout/pList2"/>
    <dgm:cxn modelId="{5849BB39-92E7-43D0-8370-8B7DCEB7B118}" type="presOf" srcId="{08696920-32BE-46D7-80A7-50682C46997B}" destId="{183A31FB-9472-46DA-8A37-57955C054699}" srcOrd="0" destOrd="0" presId="urn:microsoft.com/office/officeart/2005/8/layout/pList2"/>
    <dgm:cxn modelId="{4BC9719D-96A6-4690-919B-E10F7B1BED91}" srcId="{08696920-32BE-46D7-80A7-50682C46997B}" destId="{DDDFC748-2618-48BA-B8A6-3EC7EBDF6130}" srcOrd="0" destOrd="0" parTransId="{54447A6F-DCE5-4214-B801-D2C930E699BD}" sibTransId="{86B4D364-D3A0-4F32-9CCA-E2E40DA9A017}"/>
    <dgm:cxn modelId="{D06D26AA-0541-4706-9CC6-5DCE3EFA59E2}" srcId="{08696920-32BE-46D7-80A7-50682C46997B}" destId="{6137B93D-7502-4B01-A627-95C53E327691}" srcOrd="2" destOrd="0" parTransId="{0567CB12-4CAB-4EF9-8DB0-B2CB60BFDE66}" sibTransId="{9564B70A-562B-421B-A9A2-F0DA45A888BE}"/>
    <dgm:cxn modelId="{AC4FD3D6-BA1D-4D68-BE86-659EF7C16170}" type="presOf" srcId="{2910FF03-9158-499E-A875-DEC1E0C45B91}" destId="{8D44B719-9299-43C6-8F52-1719A3CDB149}" srcOrd="0" destOrd="0" presId="urn:microsoft.com/office/officeart/2005/8/layout/pList2"/>
    <dgm:cxn modelId="{D49C0AD9-0041-4392-BEB9-873B45ED260B}" type="presOf" srcId="{C016CA5C-31E2-4395-AE5B-BC1930E40F9C}" destId="{A2FAE1BC-6E3A-4A9E-8F63-93CCD177C806}" srcOrd="0" destOrd="0" presId="urn:microsoft.com/office/officeart/2005/8/layout/pList2"/>
    <dgm:cxn modelId="{8F082C9C-E86D-41CB-B379-0A568126A20A}" type="presParOf" srcId="{183A31FB-9472-46DA-8A37-57955C054699}" destId="{84EAA5A3-23B4-4521-AE1C-4FAFC0600F72}" srcOrd="0" destOrd="0" presId="urn:microsoft.com/office/officeart/2005/8/layout/pList2"/>
    <dgm:cxn modelId="{2DC19CFA-EF04-4800-9F93-CCB584616492}" type="presParOf" srcId="{183A31FB-9472-46DA-8A37-57955C054699}" destId="{3924788B-3447-48EA-9F1D-DE891B6C92A1}" srcOrd="1" destOrd="0" presId="urn:microsoft.com/office/officeart/2005/8/layout/pList2"/>
    <dgm:cxn modelId="{A14200C4-1C48-4BC5-ABE0-9C67C6C8FC0D}" type="presParOf" srcId="{3924788B-3447-48EA-9F1D-DE891B6C92A1}" destId="{8A2C9782-77CB-4744-B9BC-894027985B34}" srcOrd="0" destOrd="0" presId="urn:microsoft.com/office/officeart/2005/8/layout/pList2"/>
    <dgm:cxn modelId="{E15C8484-E268-4EE2-AC96-0FA5B17F8C1B}" type="presParOf" srcId="{8A2C9782-77CB-4744-B9BC-894027985B34}" destId="{6574C88A-4370-45FE-B045-B2F8E662DF36}" srcOrd="0" destOrd="0" presId="urn:microsoft.com/office/officeart/2005/8/layout/pList2"/>
    <dgm:cxn modelId="{CC7B803B-CD0F-4A39-AEB9-8F55BEB5A531}" type="presParOf" srcId="{8A2C9782-77CB-4744-B9BC-894027985B34}" destId="{A230D9F5-A914-44C9-B843-6189650F078F}" srcOrd="1" destOrd="0" presId="urn:microsoft.com/office/officeart/2005/8/layout/pList2"/>
    <dgm:cxn modelId="{16209B7B-1CFF-4DC5-AECC-C884E1CECC5B}" type="presParOf" srcId="{8A2C9782-77CB-4744-B9BC-894027985B34}" destId="{FED9FBA0-E890-4509-974B-A6CDF2EED6A5}" srcOrd="2" destOrd="0" presId="urn:microsoft.com/office/officeart/2005/8/layout/pList2"/>
    <dgm:cxn modelId="{9FEB54E9-B0CB-4F01-B2E8-4B95C04D799C}" type="presParOf" srcId="{3924788B-3447-48EA-9F1D-DE891B6C92A1}" destId="{84242FBA-12A8-4EC5-B50F-3DC3C83D9508}" srcOrd="1" destOrd="0" presId="urn:microsoft.com/office/officeart/2005/8/layout/pList2"/>
    <dgm:cxn modelId="{3608BD98-85D5-4407-9684-A635B3A78886}" type="presParOf" srcId="{3924788B-3447-48EA-9F1D-DE891B6C92A1}" destId="{E312645D-5160-47E0-BB3A-69E9FE61B899}" srcOrd="2" destOrd="0" presId="urn:microsoft.com/office/officeart/2005/8/layout/pList2"/>
    <dgm:cxn modelId="{7155338A-0230-41D4-9CEC-35CE3A8D934B}" type="presParOf" srcId="{E312645D-5160-47E0-BB3A-69E9FE61B899}" destId="{A2FAE1BC-6E3A-4A9E-8F63-93CCD177C806}" srcOrd="0" destOrd="0" presId="urn:microsoft.com/office/officeart/2005/8/layout/pList2"/>
    <dgm:cxn modelId="{8D7AD280-D9A4-45F1-B2D7-AE1E5D854D73}" type="presParOf" srcId="{E312645D-5160-47E0-BB3A-69E9FE61B899}" destId="{3E70942B-11B2-4EEC-8969-F90C9B123011}" srcOrd="1" destOrd="0" presId="urn:microsoft.com/office/officeart/2005/8/layout/pList2"/>
    <dgm:cxn modelId="{E0BC2A02-877E-4433-880F-0C9D6983B38E}" type="presParOf" srcId="{E312645D-5160-47E0-BB3A-69E9FE61B899}" destId="{BCF26FA0-C744-47AA-94BB-C55135C64E15}" srcOrd="2" destOrd="0" presId="urn:microsoft.com/office/officeart/2005/8/layout/pList2"/>
    <dgm:cxn modelId="{A97EA2AF-186F-4F16-A8ED-233166DC4335}" type="presParOf" srcId="{3924788B-3447-48EA-9F1D-DE891B6C92A1}" destId="{8D44B719-9299-43C6-8F52-1719A3CDB149}" srcOrd="3" destOrd="0" presId="urn:microsoft.com/office/officeart/2005/8/layout/pList2"/>
    <dgm:cxn modelId="{D942340F-B24C-4123-B373-47EB18DCB587}" type="presParOf" srcId="{3924788B-3447-48EA-9F1D-DE891B6C92A1}" destId="{7A7B7153-A71B-4ED0-8F76-F448E048D788}" srcOrd="4" destOrd="0" presId="urn:microsoft.com/office/officeart/2005/8/layout/pList2"/>
    <dgm:cxn modelId="{4B8625C6-0F53-468C-9611-DA6F9C483EB8}" type="presParOf" srcId="{7A7B7153-A71B-4ED0-8F76-F448E048D788}" destId="{9F631481-5AE0-436C-8761-DD70E17689C2}" srcOrd="0" destOrd="0" presId="urn:microsoft.com/office/officeart/2005/8/layout/pList2"/>
    <dgm:cxn modelId="{3A2D9C7A-28DF-4B0C-9C2A-73BCCD55B3AE}" type="presParOf" srcId="{7A7B7153-A71B-4ED0-8F76-F448E048D788}" destId="{3C4EBA6D-F0E1-4D92-B564-2BCC2B54AE0B}" srcOrd="1" destOrd="0" presId="urn:microsoft.com/office/officeart/2005/8/layout/pList2"/>
    <dgm:cxn modelId="{AE00EA6E-060D-4C88-BF42-4371D152A8D7}" type="presParOf" srcId="{7A7B7153-A71B-4ED0-8F76-F448E048D788}" destId="{807D20D5-D4E3-46C6-A4C6-A4DE42617CB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0D003-AF93-43A5-BFAE-EAD49DCA14FC}" type="doc">
      <dgm:prSet loTypeId="urn:microsoft.com/office/officeart/2005/8/layout/hList7" loCatId="list" qsTypeId="urn:microsoft.com/office/officeart/2005/8/quickstyle/simple1" qsCatId="simple" csTypeId="urn:microsoft.com/office/officeart/2005/8/colors/accent2_1" csCatId="accent2" phldr="1"/>
      <dgm:spPr/>
    </dgm:pt>
    <dgm:pt modelId="{343AE9AC-879E-4E60-9904-A313C12F4F46}">
      <dgm:prSet phldrT="[Text]"/>
      <dgm:spPr/>
      <dgm:t>
        <a:bodyPr/>
        <a:lstStyle/>
        <a:p>
          <a:endParaRPr lang="en-GB"/>
        </a:p>
      </dgm:t>
    </dgm:pt>
    <dgm:pt modelId="{8F68EF5B-BB51-47F4-9FAC-EAAB19C62284}" type="parTrans" cxnId="{CA7CAA7A-CDAB-40D7-9FEA-3A9BFF0ED220}">
      <dgm:prSet/>
      <dgm:spPr/>
      <dgm:t>
        <a:bodyPr/>
        <a:lstStyle/>
        <a:p>
          <a:endParaRPr lang="en-GB"/>
        </a:p>
      </dgm:t>
    </dgm:pt>
    <dgm:pt modelId="{38D0895F-43C6-49A6-8772-27E2DEA1C8BA}" type="sibTrans" cxnId="{CA7CAA7A-CDAB-40D7-9FEA-3A9BFF0ED220}">
      <dgm:prSet/>
      <dgm:spPr/>
      <dgm:t>
        <a:bodyPr/>
        <a:lstStyle/>
        <a:p>
          <a:endParaRPr lang="en-GB"/>
        </a:p>
      </dgm:t>
    </dgm:pt>
    <dgm:pt modelId="{DC292EA8-99A8-4AA0-AA67-28333BEA0CFE}">
      <dgm:prSet phldrT="[Text]"/>
      <dgm:spPr/>
      <dgm:t>
        <a:bodyPr/>
        <a:lstStyle/>
        <a:p>
          <a:endParaRPr lang="en-GB"/>
        </a:p>
      </dgm:t>
    </dgm:pt>
    <dgm:pt modelId="{A37832B9-55AC-45C5-9CA5-7161AB789F6F}" type="parTrans" cxnId="{C9659766-4F42-4FBD-8228-F5B5B755EED0}">
      <dgm:prSet/>
      <dgm:spPr/>
      <dgm:t>
        <a:bodyPr/>
        <a:lstStyle/>
        <a:p>
          <a:endParaRPr lang="en-GB"/>
        </a:p>
      </dgm:t>
    </dgm:pt>
    <dgm:pt modelId="{24D2B722-3D3D-4A79-A49B-9A1935862FAD}" type="sibTrans" cxnId="{C9659766-4F42-4FBD-8228-F5B5B755EED0}">
      <dgm:prSet/>
      <dgm:spPr/>
      <dgm:t>
        <a:bodyPr/>
        <a:lstStyle/>
        <a:p>
          <a:endParaRPr lang="en-GB"/>
        </a:p>
      </dgm:t>
    </dgm:pt>
    <dgm:pt modelId="{C3FE448B-FA91-4687-9449-A93067BA1D17}">
      <dgm:prSet phldrT="[Text]"/>
      <dgm:spPr/>
      <dgm:t>
        <a:bodyPr/>
        <a:lstStyle/>
        <a:p>
          <a:endParaRPr lang="en-GB"/>
        </a:p>
      </dgm:t>
    </dgm:pt>
    <dgm:pt modelId="{A45BCFAE-2C44-4DBB-92A7-F422AD419AFF}" type="parTrans" cxnId="{6D28F4B7-4357-4E2D-8E97-4AABD8CD584E}">
      <dgm:prSet/>
      <dgm:spPr/>
      <dgm:t>
        <a:bodyPr/>
        <a:lstStyle/>
        <a:p>
          <a:endParaRPr lang="en-GB"/>
        </a:p>
      </dgm:t>
    </dgm:pt>
    <dgm:pt modelId="{FB64BD56-3E19-4A39-87B5-1FBD573B64B9}" type="sibTrans" cxnId="{6D28F4B7-4357-4E2D-8E97-4AABD8CD584E}">
      <dgm:prSet/>
      <dgm:spPr/>
      <dgm:t>
        <a:bodyPr/>
        <a:lstStyle/>
        <a:p>
          <a:endParaRPr lang="en-GB"/>
        </a:p>
      </dgm:t>
    </dgm:pt>
    <dgm:pt modelId="{25558DAE-11F5-4773-97F9-7880A9D4CEAB}" type="pres">
      <dgm:prSet presAssocID="{7880D003-AF93-43A5-BFAE-EAD49DCA14FC}" presName="Name0" presStyleCnt="0">
        <dgm:presLayoutVars>
          <dgm:dir/>
          <dgm:resizeHandles val="exact"/>
        </dgm:presLayoutVars>
      </dgm:prSet>
      <dgm:spPr/>
    </dgm:pt>
    <dgm:pt modelId="{4729FABD-741D-443F-97DB-40B40CE60311}" type="pres">
      <dgm:prSet presAssocID="{7880D003-AF93-43A5-BFAE-EAD49DCA14FC}" presName="fgShape" presStyleLbl="fgShp" presStyleIdx="0" presStyleCnt="1" custLinFactNeighborX="1608" custLinFactNeighborY="73949"/>
      <dgm:spPr/>
    </dgm:pt>
    <dgm:pt modelId="{38223BC1-41A2-4137-B6F6-8A121F6EF0F8}" type="pres">
      <dgm:prSet presAssocID="{7880D003-AF93-43A5-BFAE-EAD49DCA14FC}" presName="linComp" presStyleCnt="0"/>
      <dgm:spPr/>
    </dgm:pt>
    <dgm:pt modelId="{B69B0ACF-D93E-42EF-8FD7-9240DC1B3FCD}" type="pres">
      <dgm:prSet presAssocID="{343AE9AC-879E-4E60-9904-A313C12F4F46}" presName="compNode" presStyleCnt="0"/>
      <dgm:spPr/>
    </dgm:pt>
    <dgm:pt modelId="{4E428F3C-A13A-4000-9F15-277A374933BC}" type="pres">
      <dgm:prSet presAssocID="{343AE9AC-879E-4E60-9904-A313C12F4F46}" presName="bkgdShape" presStyleLbl="node1" presStyleIdx="0" presStyleCnt="3" custLinFactNeighborX="2933" custLinFactNeighborY="-519"/>
      <dgm:spPr/>
    </dgm:pt>
    <dgm:pt modelId="{6F23119C-1E28-4AE5-98CF-A799C3703502}" type="pres">
      <dgm:prSet presAssocID="{343AE9AC-879E-4E60-9904-A313C12F4F46}" presName="nodeTx" presStyleLbl="node1" presStyleIdx="0" presStyleCnt="3">
        <dgm:presLayoutVars>
          <dgm:bulletEnabled val="1"/>
        </dgm:presLayoutVars>
      </dgm:prSet>
      <dgm:spPr/>
    </dgm:pt>
    <dgm:pt modelId="{A8628638-6055-45C0-BB9B-AAC9C11F3F2B}" type="pres">
      <dgm:prSet presAssocID="{343AE9AC-879E-4E60-9904-A313C12F4F46}" presName="invisiNode" presStyleLbl="node1" presStyleIdx="0" presStyleCnt="3"/>
      <dgm:spPr/>
    </dgm:pt>
    <dgm:pt modelId="{CDBFE620-83DE-4942-AD62-DA7A6BD2489D}" type="pres">
      <dgm:prSet presAssocID="{343AE9AC-879E-4E60-9904-A313C12F4F46}" presName="imagNode" presStyleLbl="fgImgPlace1" presStyleIdx="0" presStyleCnt="3" custScaleY="80660" custLinFactNeighborX="1680" custLinFactNeighborY="-25097"/>
      <dgm:spPr/>
    </dgm:pt>
    <dgm:pt modelId="{04712DF7-3874-4FBC-8ADE-F38F4C0AAAF2}" type="pres">
      <dgm:prSet presAssocID="{38D0895F-43C6-49A6-8772-27E2DEA1C8BA}" presName="sibTrans" presStyleLbl="sibTrans2D1" presStyleIdx="0" presStyleCnt="0"/>
      <dgm:spPr/>
    </dgm:pt>
    <dgm:pt modelId="{224E3DC8-8150-4F0D-8FAC-459A52CC2CDE}" type="pres">
      <dgm:prSet presAssocID="{DC292EA8-99A8-4AA0-AA67-28333BEA0CFE}" presName="compNode" presStyleCnt="0"/>
      <dgm:spPr/>
    </dgm:pt>
    <dgm:pt modelId="{90B0C160-BDFC-46A9-AA2B-29A744B3D274}" type="pres">
      <dgm:prSet presAssocID="{DC292EA8-99A8-4AA0-AA67-28333BEA0CFE}" presName="bkgdShape" presStyleLbl="node1" presStyleIdx="1" presStyleCnt="3" custLinFactNeighborX="1386" custLinFactNeighborY="-347"/>
      <dgm:spPr/>
    </dgm:pt>
    <dgm:pt modelId="{4775F8A8-0F96-4630-9F2F-6AD48DA128C5}" type="pres">
      <dgm:prSet presAssocID="{DC292EA8-99A8-4AA0-AA67-28333BEA0CFE}" presName="nodeTx" presStyleLbl="node1" presStyleIdx="1" presStyleCnt="3">
        <dgm:presLayoutVars>
          <dgm:bulletEnabled val="1"/>
        </dgm:presLayoutVars>
      </dgm:prSet>
      <dgm:spPr/>
    </dgm:pt>
    <dgm:pt modelId="{C09E0AF1-A1B3-44A9-8A17-F9746C73AE56}" type="pres">
      <dgm:prSet presAssocID="{DC292EA8-99A8-4AA0-AA67-28333BEA0CFE}" presName="invisiNode" presStyleLbl="node1" presStyleIdx="1" presStyleCnt="3"/>
      <dgm:spPr/>
    </dgm:pt>
    <dgm:pt modelId="{9EFFEC71-C627-40CE-8064-474FD261F800}" type="pres">
      <dgm:prSet presAssocID="{DC292EA8-99A8-4AA0-AA67-28333BEA0CFE}" presName="imagNode" presStyleLbl="fgImgPlace1" presStyleIdx="1" presStyleCnt="3" custScaleY="82166" custLinFactNeighborX="0" custLinFactNeighborY="-22214"/>
      <dgm:spPr/>
    </dgm:pt>
    <dgm:pt modelId="{BE124A26-099C-4F8B-B593-08A61BE56B3A}" type="pres">
      <dgm:prSet presAssocID="{24D2B722-3D3D-4A79-A49B-9A1935862FAD}" presName="sibTrans" presStyleLbl="sibTrans2D1" presStyleIdx="0" presStyleCnt="0"/>
      <dgm:spPr/>
    </dgm:pt>
    <dgm:pt modelId="{CF2D33F3-D052-49DD-B566-4D41F69AFA0C}" type="pres">
      <dgm:prSet presAssocID="{C3FE448B-FA91-4687-9449-A93067BA1D17}" presName="compNode" presStyleCnt="0"/>
      <dgm:spPr/>
    </dgm:pt>
    <dgm:pt modelId="{BAABC423-6076-444C-B080-7F04357B0267}" type="pres">
      <dgm:prSet presAssocID="{C3FE448B-FA91-4687-9449-A93067BA1D17}" presName="bkgdShape" presStyleLbl="node1" presStyleIdx="2" presStyleCnt="3" custLinFactNeighborX="11599" custLinFactNeighborY="460"/>
      <dgm:spPr/>
    </dgm:pt>
    <dgm:pt modelId="{2C591057-2B33-4E40-B069-58EF3F4DD858}" type="pres">
      <dgm:prSet presAssocID="{C3FE448B-FA91-4687-9449-A93067BA1D17}" presName="nodeTx" presStyleLbl="node1" presStyleIdx="2" presStyleCnt="3">
        <dgm:presLayoutVars>
          <dgm:bulletEnabled val="1"/>
        </dgm:presLayoutVars>
      </dgm:prSet>
      <dgm:spPr/>
    </dgm:pt>
    <dgm:pt modelId="{69705BFC-96E5-483F-A11F-F99E5DF92E34}" type="pres">
      <dgm:prSet presAssocID="{C3FE448B-FA91-4687-9449-A93067BA1D17}" presName="invisiNode" presStyleLbl="node1" presStyleIdx="2" presStyleCnt="3"/>
      <dgm:spPr/>
    </dgm:pt>
    <dgm:pt modelId="{77FA2053-65C6-4A4A-954E-1EF965D1AF2C}" type="pres">
      <dgm:prSet presAssocID="{C3FE448B-FA91-4687-9449-A93067BA1D17}" presName="imagNode" presStyleLbl="fgImgPlace1" presStyleIdx="2" presStyleCnt="3" custScaleY="80669" custLinFactNeighborX="1261" custLinFactNeighborY="-25133"/>
      <dgm:spPr/>
    </dgm:pt>
  </dgm:ptLst>
  <dgm:cxnLst>
    <dgm:cxn modelId="{E02B740E-BF0D-485D-B226-5F90B51FC7F5}" type="presOf" srcId="{38D0895F-43C6-49A6-8772-27E2DEA1C8BA}" destId="{04712DF7-3874-4FBC-8ADE-F38F4C0AAAF2}" srcOrd="0" destOrd="0" presId="urn:microsoft.com/office/officeart/2005/8/layout/hList7"/>
    <dgm:cxn modelId="{D84B2631-19E8-409E-9177-59423F086B96}" type="presOf" srcId="{343AE9AC-879E-4E60-9904-A313C12F4F46}" destId="{6F23119C-1E28-4AE5-98CF-A799C3703502}" srcOrd="1" destOrd="0" presId="urn:microsoft.com/office/officeart/2005/8/layout/hList7"/>
    <dgm:cxn modelId="{3F5FDC31-FC43-404E-9C36-8822661F38E1}" type="presOf" srcId="{C3FE448B-FA91-4687-9449-A93067BA1D17}" destId="{2C591057-2B33-4E40-B069-58EF3F4DD858}" srcOrd="1" destOrd="0" presId="urn:microsoft.com/office/officeart/2005/8/layout/hList7"/>
    <dgm:cxn modelId="{2D081E33-0815-4537-B561-6F09C0BC820C}" type="presOf" srcId="{343AE9AC-879E-4E60-9904-A313C12F4F46}" destId="{4E428F3C-A13A-4000-9F15-277A374933BC}" srcOrd="0" destOrd="0" presId="urn:microsoft.com/office/officeart/2005/8/layout/hList7"/>
    <dgm:cxn modelId="{C9659766-4F42-4FBD-8228-F5B5B755EED0}" srcId="{7880D003-AF93-43A5-BFAE-EAD49DCA14FC}" destId="{DC292EA8-99A8-4AA0-AA67-28333BEA0CFE}" srcOrd="1" destOrd="0" parTransId="{A37832B9-55AC-45C5-9CA5-7161AB789F6F}" sibTransId="{24D2B722-3D3D-4A79-A49B-9A1935862FAD}"/>
    <dgm:cxn modelId="{78E64648-F234-45FE-835A-B95F76EB7AC8}" type="presOf" srcId="{C3FE448B-FA91-4687-9449-A93067BA1D17}" destId="{BAABC423-6076-444C-B080-7F04357B0267}" srcOrd="0" destOrd="0" presId="urn:microsoft.com/office/officeart/2005/8/layout/hList7"/>
    <dgm:cxn modelId="{56640F73-5376-4F1F-BDFF-00802A23C820}" type="presOf" srcId="{7880D003-AF93-43A5-BFAE-EAD49DCA14FC}" destId="{25558DAE-11F5-4773-97F9-7880A9D4CEAB}" srcOrd="0" destOrd="0" presId="urn:microsoft.com/office/officeart/2005/8/layout/hList7"/>
    <dgm:cxn modelId="{CA7CAA7A-CDAB-40D7-9FEA-3A9BFF0ED220}" srcId="{7880D003-AF93-43A5-BFAE-EAD49DCA14FC}" destId="{343AE9AC-879E-4E60-9904-A313C12F4F46}" srcOrd="0" destOrd="0" parTransId="{8F68EF5B-BB51-47F4-9FAC-EAAB19C62284}" sibTransId="{38D0895F-43C6-49A6-8772-27E2DEA1C8BA}"/>
    <dgm:cxn modelId="{CA3E4D90-535A-4A29-9BCF-38247BAC0051}" type="presOf" srcId="{DC292EA8-99A8-4AA0-AA67-28333BEA0CFE}" destId="{90B0C160-BDFC-46A9-AA2B-29A744B3D274}" srcOrd="0" destOrd="0" presId="urn:microsoft.com/office/officeart/2005/8/layout/hList7"/>
    <dgm:cxn modelId="{2C3DB6B1-82F5-4273-8E75-0F3F672C13D4}" type="presOf" srcId="{24D2B722-3D3D-4A79-A49B-9A1935862FAD}" destId="{BE124A26-099C-4F8B-B593-08A61BE56B3A}" srcOrd="0" destOrd="0" presId="urn:microsoft.com/office/officeart/2005/8/layout/hList7"/>
    <dgm:cxn modelId="{6D28F4B7-4357-4E2D-8E97-4AABD8CD584E}" srcId="{7880D003-AF93-43A5-BFAE-EAD49DCA14FC}" destId="{C3FE448B-FA91-4687-9449-A93067BA1D17}" srcOrd="2" destOrd="0" parTransId="{A45BCFAE-2C44-4DBB-92A7-F422AD419AFF}" sibTransId="{FB64BD56-3E19-4A39-87B5-1FBD573B64B9}"/>
    <dgm:cxn modelId="{C6BAB7F1-D094-49E8-A015-728B15B8B269}" type="presOf" srcId="{DC292EA8-99A8-4AA0-AA67-28333BEA0CFE}" destId="{4775F8A8-0F96-4630-9F2F-6AD48DA128C5}" srcOrd="1" destOrd="0" presId="urn:microsoft.com/office/officeart/2005/8/layout/hList7"/>
    <dgm:cxn modelId="{4EF7D5F1-4A1D-43FE-B65B-92AD85E7358B}" type="presParOf" srcId="{25558DAE-11F5-4773-97F9-7880A9D4CEAB}" destId="{4729FABD-741D-443F-97DB-40B40CE60311}" srcOrd="0" destOrd="0" presId="urn:microsoft.com/office/officeart/2005/8/layout/hList7"/>
    <dgm:cxn modelId="{97F3649C-1D91-4FFA-8AEB-C704A75140FE}" type="presParOf" srcId="{25558DAE-11F5-4773-97F9-7880A9D4CEAB}" destId="{38223BC1-41A2-4137-B6F6-8A121F6EF0F8}" srcOrd="1" destOrd="0" presId="urn:microsoft.com/office/officeart/2005/8/layout/hList7"/>
    <dgm:cxn modelId="{BC871177-EB45-4111-986E-C24DB6573C31}" type="presParOf" srcId="{38223BC1-41A2-4137-B6F6-8A121F6EF0F8}" destId="{B69B0ACF-D93E-42EF-8FD7-9240DC1B3FCD}" srcOrd="0" destOrd="0" presId="urn:microsoft.com/office/officeart/2005/8/layout/hList7"/>
    <dgm:cxn modelId="{58C3F5C9-9ABE-42FF-AF4A-0C09085D6BD5}" type="presParOf" srcId="{B69B0ACF-D93E-42EF-8FD7-9240DC1B3FCD}" destId="{4E428F3C-A13A-4000-9F15-277A374933BC}" srcOrd="0" destOrd="0" presId="urn:microsoft.com/office/officeart/2005/8/layout/hList7"/>
    <dgm:cxn modelId="{75A678FB-AA45-47CC-A7EE-89610D966A36}" type="presParOf" srcId="{B69B0ACF-D93E-42EF-8FD7-9240DC1B3FCD}" destId="{6F23119C-1E28-4AE5-98CF-A799C3703502}" srcOrd="1" destOrd="0" presId="urn:microsoft.com/office/officeart/2005/8/layout/hList7"/>
    <dgm:cxn modelId="{C12A3742-BB1E-4209-8AB8-D61EE313274F}" type="presParOf" srcId="{B69B0ACF-D93E-42EF-8FD7-9240DC1B3FCD}" destId="{A8628638-6055-45C0-BB9B-AAC9C11F3F2B}" srcOrd="2" destOrd="0" presId="urn:microsoft.com/office/officeart/2005/8/layout/hList7"/>
    <dgm:cxn modelId="{7439E03C-9547-42C7-A29C-3BE82ABB5F67}" type="presParOf" srcId="{B69B0ACF-D93E-42EF-8FD7-9240DC1B3FCD}" destId="{CDBFE620-83DE-4942-AD62-DA7A6BD2489D}" srcOrd="3" destOrd="0" presId="urn:microsoft.com/office/officeart/2005/8/layout/hList7"/>
    <dgm:cxn modelId="{C1A53223-744F-4D3A-8FF1-822324E19687}" type="presParOf" srcId="{38223BC1-41A2-4137-B6F6-8A121F6EF0F8}" destId="{04712DF7-3874-4FBC-8ADE-F38F4C0AAAF2}" srcOrd="1" destOrd="0" presId="urn:microsoft.com/office/officeart/2005/8/layout/hList7"/>
    <dgm:cxn modelId="{81866267-683C-44A8-BCFE-50493516A6EC}" type="presParOf" srcId="{38223BC1-41A2-4137-B6F6-8A121F6EF0F8}" destId="{224E3DC8-8150-4F0D-8FAC-459A52CC2CDE}" srcOrd="2" destOrd="0" presId="urn:microsoft.com/office/officeart/2005/8/layout/hList7"/>
    <dgm:cxn modelId="{75CE4D8D-5613-432B-A356-04228816D08E}" type="presParOf" srcId="{224E3DC8-8150-4F0D-8FAC-459A52CC2CDE}" destId="{90B0C160-BDFC-46A9-AA2B-29A744B3D274}" srcOrd="0" destOrd="0" presId="urn:microsoft.com/office/officeart/2005/8/layout/hList7"/>
    <dgm:cxn modelId="{F63EDB1D-040F-4ED1-B4D0-6A62E2D309C7}" type="presParOf" srcId="{224E3DC8-8150-4F0D-8FAC-459A52CC2CDE}" destId="{4775F8A8-0F96-4630-9F2F-6AD48DA128C5}" srcOrd="1" destOrd="0" presId="urn:microsoft.com/office/officeart/2005/8/layout/hList7"/>
    <dgm:cxn modelId="{54AD3AA8-BF78-414C-B2B5-CF2AB555570E}" type="presParOf" srcId="{224E3DC8-8150-4F0D-8FAC-459A52CC2CDE}" destId="{C09E0AF1-A1B3-44A9-8A17-F9746C73AE56}" srcOrd="2" destOrd="0" presId="urn:microsoft.com/office/officeart/2005/8/layout/hList7"/>
    <dgm:cxn modelId="{A69AF5D2-6D08-40D3-8490-7ADCA43BB96A}" type="presParOf" srcId="{224E3DC8-8150-4F0D-8FAC-459A52CC2CDE}" destId="{9EFFEC71-C627-40CE-8064-474FD261F800}" srcOrd="3" destOrd="0" presId="urn:microsoft.com/office/officeart/2005/8/layout/hList7"/>
    <dgm:cxn modelId="{412D235A-4030-4133-8AF0-73D4C18B1B16}" type="presParOf" srcId="{38223BC1-41A2-4137-B6F6-8A121F6EF0F8}" destId="{BE124A26-099C-4F8B-B593-08A61BE56B3A}" srcOrd="3" destOrd="0" presId="urn:microsoft.com/office/officeart/2005/8/layout/hList7"/>
    <dgm:cxn modelId="{A14EDDF6-5A88-493E-AA30-9830D541E3F6}" type="presParOf" srcId="{38223BC1-41A2-4137-B6F6-8A121F6EF0F8}" destId="{CF2D33F3-D052-49DD-B566-4D41F69AFA0C}" srcOrd="4" destOrd="0" presId="urn:microsoft.com/office/officeart/2005/8/layout/hList7"/>
    <dgm:cxn modelId="{0A01CF44-E183-4DEE-9CD6-FF1E504B2000}" type="presParOf" srcId="{CF2D33F3-D052-49DD-B566-4D41F69AFA0C}" destId="{BAABC423-6076-444C-B080-7F04357B0267}" srcOrd="0" destOrd="0" presId="urn:microsoft.com/office/officeart/2005/8/layout/hList7"/>
    <dgm:cxn modelId="{C077B44A-5AA9-4793-AA00-937B1DD4CF4D}" type="presParOf" srcId="{CF2D33F3-D052-49DD-B566-4D41F69AFA0C}" destId="{2C591057-2B33-4E40-B069-58EF3F4DD858}" srcOrd="1" destOrd="0" presId="urn:microsoft.com/office/officeart/2005/8/layout/hList7"/>
    <dgm:cxn modelId="{BA697686-94A9-45A3-B722-15B33B609315}" type="presParOf" srcId="{CF2D33F3-D052-49DD-B566-4D41F69AFA0C}" destId="{69705BFC-96E5-483F-A11F-F99E5DF92E34}" srcOrd="2" destOrd="0" presId="urn:microsoft.com/office/officeart/2005/8/layout/hList7"/>
    <dgm:cxn modelId="{918CC992-FFF0-4B03-96DE-F978E7DACD61}" type="presParOf" srcId="{CF2D33F3-D052-49DD-B566-4D41F69AFA0C}" destId="{77FA2053-65C6-4A4A-954E-1EF965D1AF2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0D003-AF93-43A5-BFAE-EAD49DCA14FC}" type="doc">
      <dgm:prSet loTypeId="urn:microsoft.com/office/officeart/2005/8/layout/hList7" loCatId="list" qsTypeId="urn:microsoft.com/office/officeart/2005/8/quickstyle/simple1" qsCatId="simple" csTypeId="urn:microsoft.com/office/officeart/2005/8/colors/accent2_1" csCatId="accent2" phldr="1"/>
      <dgm:spPr/>
    </dgm:pt>
    <dgm:pt modelId="{343AE9AC-879E-4E60-9904-A313C12F4F46}">
      <dgm:prSet phldrT="[Text]"/>
      <dgm:spPr/>
      <dgm:t>
        <a:bodyPr/>
        <a:lstStyle/>
        <a:p>
          <a:endParaRPr lang="en-GB"/>
        </a:p>
      </dgm:t>
    </dgm:pt>
    <dgm:pt modelId="{8F68EF5B-BB51-47F4-9FAC-EAAB19C62284}" type="parTrans" cxnId="{CA7CAA7A-CDAB-40D7-9FEA-3A9BFF0ED220}">
      <dgm:prSet/>
      <dgm:spPr/>
      <dgm:t>
        <a:bodyPr/>
        <a:lstStyle/>
        <a:p>
          <a:endParaRPr lang="en-GB"/>
        </a:p>
      </dgm:t>
    </dgm:pt>
    <dgm:pt modelId="{38D0895F-43C6-49A6-8772-27E2DEA1C8BA}" type="sibTrans" cxnId="{CA7CAA7A-CDAB-40D7-9FEA-3A9BFF0ED220}">
      <dgm:prSet/>
      <dgm:spPr/>
      <dgm:t>
        <a:bodyPr/>
        <a:lstStyle/>
        <a:p>
          <a:endParaRPr lang="en-GB"/>
        </a:p>
      </dgm:t>
    </dgm:pt>
    <dgm:pt modelId="{DC292EA8-99A8-4AA0-AA67-28333BEA0CFE}">
      <dgm:prSet phldrT="[Text]"/>
      <dgm:spPr/>
      <dgm:t>
        <a:bodyPr/>
        <a:lstStyle/>
        <a:p>
          <a:endParaRPr lang="en-GB"/>
        </a:p>
      </dgm:t>
    </dgm:pt>
    <dgm:pt modelId="{A37832B9-55AC-45C5-9CA5-7161AB789F6F}" type="parTrans" cxnId="{C9659766-4F42-4FBD-8228-F5B5B755EED0}">
      <dgm:prSet/>
      <dgm:spPr/>
      <dgm:t>
        <a:bodyPr/>
        <a:lstStyle/>
        <a:p>
          <a:endParaRPr lang="en-GB"/>
        </a:p>
      </dgm:t>
    </dgm:pt>
    <dgm:pt modelId="{24D2B722-3D3D-4A79-A49B-9A1935862FAD}" type="sibTrans" cxnId="{C9659766-4F42-4FBD-8228-F5B5B755EED0}">
      <dgm:prSet/>
      <dgm:spPr/>
      <dgm:t>
        <a:bodyPr/>
        <a:lstStyle/>
        <a:p>
          <a:endParaRPr lang="en-GB"/>
        </a:p>
      </dgm:t>
    </dgm:pt>
    <dgm:pt modelId="{C3FE448B-FA91-4687-9449-A93067BA1D17}">
      <dgm:prSet phldrT="[Text]"/>
      <dgm:spPr/>
      <dgm:t>
        <a:bodyPr/>
        <a:lstStyle/>
        <a:p>
          <a:endParaRPr lang="en-GB"/>
        </a:p>
      </dgm:t>
    </dgm:pt>
    <dgm:pt modelId="{A45BCFAE-2C44-4DBB-92A7-F422AD419AFF}" type="parTrans" cxnId="{6D28F4B7-4357-4E2D-8E97-4AABD8CD584E}">
      <dgm:prSet/>
      <dgm:spPr/>
      <dgm:t>
        <a:bodyPr/>
        <a:lstStyle/>
        <a:p>
          <a:endParaRPr lang="en-GB"/>
        </a:p>
      </dgm:t>
    </dgm:pt>
    <dgm:pt modelId="{FB64BD56-3E19-4A39-87B5-1FBD573B64B9}" type="sibTrans" cxnId="{6D28F4B7-4357-4E2D-8E97-4AABD8CD584E}">
      <dgm:prSet/>
      <dgm:spPr/>
      <dgm:t>
        <a:bodyPr/>
        <a:lstStyle/>
        <a:p>
          <a:endParaRPr lang="en-GB"/>
        </a:p>
      </dgm:t>
    </dgm:pt>
    <dgm:pt modelId="{25558DAE-11F5-4773-97F9-7880A9D4CEAB}" type="pres">
      <dgm:prSet presAssocID="{7880D003-AF93-43A5-BFAE-EAD49DCA14FC}" presName="Name0" presStyleCnt="0">
        <dgm:presLayoutVars>
          <dgm:dir/>
          <dgm:resizeHandles val="exact"/>
        </dgm:presLayoutVars>
      </dgm:prSet>
      <dgm:spPr/>
    </dgm:pt>
    <dgm:pt modelId="{4729FABD-741D-443F-97DB-40B40CE60311}" type="pres">
      <dgm:prSet presAssocID="{7880D003-AF93-43A5-BFAE-EAD49DCA14FC}" presName="fgShape" presStyleLbl="fgShp" presStyleIdx="0" presStyleCnt="1" custLinFactNeighborX="914" custLinFactNeighborY="30406"/>
      <dgm:spPr/>
    </dgm:pt>
    <dgm:pt modelId="{38223BC1-41A2-4137-B6F6-8A121F6EF0F8}" type="pres">
      <dgm:prSet presAssocID="{7880D003-AF93-43A5-BFAE-EAD49DCA14FC}" presName="linComp" presStyleCnt="0"/>
      <dgm:spPr/>
    </dgm:pt>
    <dgm:pt modelId="{B69B0ACF-D93E-42EF-8FD7-9240DC1B3FCD}" type="pres">
      <dgm:prSet presAssocID="{343AE9AC-879E-4E60-9904-A313C12F4F46}" presName="compNode" presStyleCnt="0"/>
      <dgm:spPr/>
    </dgm:pt>
    <dgm:pt modelId="{4E428F3C-A13A-4000-9F15-277A374933BC}" type="pres">
      <dgm:prSet presAssocID="{343AE9AC-879E-4E60-9904-A313C12F4F46}" presName="bkgdShape" presStyleLbl="node1" presStyleIdx="0" presStyleCnt="3" custLinFactNeighborX="2933" custLinFactNeighborY="-519"/>
      <dgm:spPr/>
    </dgm:pt>
    <dgm:pt modelId="{6F23119C-1E28-4AE5-98CF-A799C3703502}" type="pres">
      <dgm:prSet presAssocID="{343AE9AC-879E-4E60-9904-A313C12F4F46}" presName="nodeTx" presStyleLbl="node1" presStyleIdx="0" presStyleCnt="3">
        <dgm:presLayoutVars>
          <dgm:bulletEnabled val="1"/>
        </dgm:presLayoutVars>
      </dgm:prSet>
      <dgm:spPr/>
    </dgm:pt>
    <dgm:pt modelId="{A8628638-6055-45C0-BB9B-AAC9C11F3F2B}" type="pres">
      <dgm:prSet presAssocID="{343AE9AC-879E-4E60-9904-A313C12F4F46}" presName="invisiNode" presStyleLbl="node1" presStyleIdx="0" presStyleCnt="3"/>
      <dgm:spPr/>
    </dgm:pt>
    <dgm:pt modelId="{CDBFE620-83DE-4942-AD62-DA7A6BD2489D}" type="pres">
      <dgm:prSet presAssocID="{343AE9AC-879E-4E60-9904-A313C12F4F46}" presName="imagNode" presStyleLbl="fgImgPlace1" presStyleIdx="0" presStyleCnt="3" custLinFactNeighborX="1384" custLinFactNeighborY="-10962"/>
      <dgm:spPr/>
    </dgm:pt>
    <dgm:pt modelId="{04712DF7-3874-4FBC-8ADE-F38F4C0AAAF2}" type="pres">
      <dgm:prSet presAssocID="{38D0895F-43C6-49A6-8772-27E2DEA1C8BA}" presName="sibTrans" presStyleLbl="sibTrans2D1" presStyleIdx="0" presStyleCnt="0"/>
      <dgm:spPr/>
    </dgm:pt>
    <dgm:pt modelId="{224E3DC8-8150-4F0D-8FAC-459A52CC2CDE}" type="pres">
      <dgm:prSet presAssocID="{DC292EA8-99A8-4AA0-AA67-28333BEA0CFE}" presName="compNode" presStyleCnt="0"/>
      <dgm:spPr/>
    </dgm:pt>
    <dgm:pt modelId="{90B0C160-BDFC-46A9-AA2B-29A744B3D274}" type="pres">
      <dgm:prSet presAssocID="{DC292EA8-99A8-4AA0-AA67-28333BEA0CFE}" presName="bkgdShape" presStyleLbl="node1" presStyleIdx="1" presStyleCnt="3" custLinFactNeighborX="1386" custLinFactNeighborY="-347"/>
      <dgm:spPr/>
    </dgm:pt>
    <dgm:pt modelId="{4775F8A8-0F96-4630-9F2F-6AD48DA128C5}" type="pres">
      <dgm:prSet presAssocID="{DC292EA8-99A8-4AA0-AA67-28333BEA0CFE}" presName="nodeTx" presStyleLbl="node1" presStyleIdx="1" presStyleCnt="3">
        <dgm:presLayoutVars>
          <dgm:bulletEnabled val="1"/>
        </dgm:presLayoutVars>
      </dgm:prSet>
      <dgm:spPr/>
    </dgm:pt>
    <dgm:pt modelId="{C09E0AF1-A1B3-44A9-8A17-F9746C73AE56}" type="pres">
      <dgm:prSet presAssocID="{DC292EA8-99A8-4AA0-AA67-28333BEA0CFE}" presName="invisiNode" presStyleLbl="node1" presStyleIdx="1" presStyleCnt="3"/>
      <dgm:spPr/>
    </dgm:pt>
    <dgm:pt modelId="{9EFFEC71-C627-40CE-8064-474FD261F800}" type="pres">
      <dgm:prSet presAssocID="{DC292EA8-99A8-4AA0-AA67-28333BEA0CFE}" presName="imagNode" presStyleLbl="fgImgPlace1" presStyleIdx="1" presStyleCnt="3" custLinFactNeighborX="3565" custLinFactNeighborY="-12837"/>
      <dgm:spPr/>
    </dgm:pt>
    <dgm:pt modelId="{BE124A26-099C-4F8B-B593-08A61BE56B3A}" type="pres">
      <dgm:prSet presAssocID="{24D2B722-3D3D-4A79-A49B-9A1935862FAD}" presName="sibTrans" presStyleLbl="sibTrans2D1" presStyleIdx="0" presStyleCnt="0"/>
      <dgm:spPr/>
    </dgm:pt>
    <dgm:pt modelId="{CF2D33F3-D052-49DD-B566-4D41F69AFA0C}" type="pres">
      <dgm:prSet presAssocID="{C3FE448B-FA91-4687-9449-A93067BA1D17}" presName="compNode" presStyleCnt="0"/>
      <dgm:spPr/>
    </dgm:pt>
    <dgm:pt modelId="{BAABC423-6076-444C-B080-7F04357B0267}" type="pres">
      <dgm:prSet presAssocID="{C3FE448B-FA91-4687-9449-A93067BA1D17}" presName="bkgdShape" presStyleLbl="node1" presStyleIdx="2" presStyleCnt="3" custLinFactNeighborX="728" custLinFactNeighborY="-691"/>
      <dgm:spPr/>
    </dgm:pt>
    <dgm:pt modelId="{2C591057-2B33-4E40-B069-58EF3F4DD858}" type="pres">
      <dgm:prSet presAssocID="{C3FE448B-FA91-4687-9449-A93067BA1D17}" presName="nodeTx" presStyleLbl="node1" presStyleIdx="2" presStyleCnt="3">
        <dgm:presLayoutVars>
          <dgm:bulletEnabled val="1"/>
        </dgm:presLayoutVars>
      </dgm:prSet>
      <dgm:spPr/>
    </dgm:pt>
    <dgm:pt modelId="{69705BFC-96E5-483F-A11F-F99E5DF92E34}" type="pres">
      <dgm:prSet presAssocID="{C3FE448B-FA91-4687-9449-A93067BA1D17}" presName="invisiNode" presStyleLbl="node1" presStyleIdx="2" presStyleCnt="3"/>
      <dgm:spPr/>
    </dgm:pt>
    <dgm:pt modelId="{77FA2053-65C6-4A4A-954E-1EF965D1AF2C}" type="pres">
      <dgm:prSet presAssocID="{C3FE448B-FA91-4687-9449-A93067BA1D17}" presName="imagNode" presStyleLbl="fgImgPlace1" presStyleIdx="2" presStyleCnt="3" custLinFactNeighborX="2032" custLinFactNeighborY="-9826"/>
      <dgm:spPr/>
    </dgm:pt>
  </dgm:ptLst>
  <dgm:cxnLst>
    <dgm:cxn modelId="{E02B740E-BF0D-485D-B226-5F90B51FC7F5}" type="presOf" srcId="{38D0895F-43C6-49A6-8772-27E2DEA1C8BA}" destId="{04712DF7-3874-4FBC-8ADE-F38F4C0AAAF2}" srcOrd="0" destOrd="0" presId="urn:microsoft.com/office/officeart/2005/8/layout/hList7"/>
    <dgm:cxn modelId="{D84B2631-19E8-409E-9177-59423F086B96}" type="presOf" srcId="{343AE9AC-879E-4E60-9904-A313C12F4F46}" destId="{6F23119C-1E28-4AE5-98CF-A799C3703502}" srcOrd="1" destOrd="0" presId="urn:microsoft.com/office/officeart/2005/8/layout/hList7"/>
    <dgm:cxn modelId="{3F5FDC31-FC43-404E-9C36-8822661F38E1}" type="presOf" srcId="{C3FE448B-FA91-4687-9449-A93067BA1D17}" destId="{2C591057-2B33-4E40-B069-58EF3F4DD858}" srcOrd="1" destOrd="0" presId="urn:microsoft.com/office/officeart/2005/8/layout/hList7"/>
    <dgm:cxn modelId="{2D081E33-0815-4537-B561-6F09C0BC820C}" type="presOf" srcId="{343AE9AC-879E-4E60-9904-A313C12F4F46}" destId="{4E428F3C-A13A-4000-9F15-277A374933BC}" srcOrd="0" destOrd="0" presId="urn:microsoft.com/office/officeart/2005/8/layout/hList7"/>
    <dgm:cxn modelId="{C9659766-4F42-4FBD-8228-F5B5B755EED0}" srcId="{7880D003-AF93-43A5-BFAE-EAD49DCA14FC}" destId="{DC292EA8-99A8-4AA0-AA67-28333BEA0CFE}" srcOrd="1" destOrd="0" parTransId="{A37832B9-55AC-45C5-9CA5-7161AB789F6F}" sibTransId="{24D2B722-3D3D-4A79-A49B-9A1935862FAD}"/>
    <dgm:cxn modelId="{78E64648-F234-45FE-835A-B95F76EB7AC8}" type="presOf" srcId="{C3FE448B-FA91-4687-9449-A93067BA1D17}" destId="{BAABC423-6076-444C-B080-7F04357B0267}" srcOrd="0" destOrd="0" presId="urn:microsoft.com/office/officeart/2005/8/layout/hList7"/>
    <dgm:cxn modelId="{56640F73-5376-4F1F-BDFF-00802A23C820}" type="presOf" srcId="{7880D003-AF93-43A5-BFAE-EAD49DCA14FC}" destId="{25558DAE-11F5-4773-97F9-7880A9D4CEAB}" srcOrd="0" destOrd="0" presId="urn:microsoft.com/office/officeart/2005/8/layout/hList7"/>
    <dgm:cxn modelId="{CA7CAA7A-CDAB-40D7-9FEA-3A9BFF0ED220}" srcId="{7880D003-AF93-43A5-BFAE-EAD49DCA14FC}" destId="{343AE9AC-879E-4E60-9904-A313C12F4F46}" srcOrd="0" destOrd="0" parTransId="{8F68EF5B-BB51-47F4-9FAC-EAAB19C62284}" sibTransId="{38D0895F-43C6-49A6-8772-27E2DEA1C8BA}"/>
    <dgm:cxn modelId="{CA3E4D90-535A-4A29-9BCF-38247BAC0051}" type="presOf" srcId="{DC292EA8-99A8-4AA0-AA67-28333BEA0CFE}" destId="{90B0C160-BDFC-46A9-AA2B-29A744B3D274}" srcOrd="0" destOrd="0" presId="urn:microsoft.com/office/officeart/2005/8/layout/hList7"/>
    <dgm:cxn modelId="{2C3DB6B1-82F5-4273-8E75-0F3F672C13D4}" type="presOf" srcId="{24D2B722-3D3D-4A79-A49B-9A1935862FAD}" destId="{BE124A26-099C-4F8B-B593-08A61BE56B3A}" srcOrd="0" destOrd="0" presId="urn:microsoft.com/office/officeart/2005/8/layout/hList7"/>
    <dgm:cxn modelId="{6D28F4B7-4357-4E2D-8E97-4AABD8CD584E}" srcId="{7880D003-AF93-43A5-BFAE-EAD49DCA14FC}" destId="{C3FE448B-FA91-4687-9449-A93067BA1D17}" srcOrd="2" destOrd="0" parTransId="{A45BCFAE-2C44-4DBB-92A7-F422AD419AFF}" sibTransId="{FB64BD56-3E19-4A39-87B5-1FBD573B64B9}"/>
    <dgm:cxn modelId="{C6BAB7F1-D094-49E8-A015-728B15B8B269}" type="presOf" srcId="{DC292EA8-99A8-4AA0-AA67-28333BEA0CFE}" destId="{4775F8A8-0F96-4630-9F2F-6AD48DA128C5}" srcOrd="1" destOrd="0" presId="urn:microsoft.com/office/officeart/2005/8/layout/hList7"/>
    <dgm:cxn modelId="{4EF7D5F1-4A1D-43FE-B65B-92AD85E7358B}" type="presParOf" srcId="{25558DAE-11F5-4773-97F9-7880A9D4CEAB}" destId="{4729FABD-741D-443F-97DB-40B40CE60311}" srcOrd="0" destOrd="0" presId="urn:microsoft.com/office/officeart/2005/8/layout/hList7"/>
    <dgm:cxn modelId="{97F3649C-1D91-4FFA-8AEB-C704A75140FE}" type="presParOf" srcId="{25558DAE-11F5-4773-97F9-7880A9D4CEAB}" destId="{38223BC1-41A2-4137-B6F6-8A121F6EF0F8}" srcOrd="1" destOrd="0" presId="urn:microsoft.com/office/officeart/2005/8/layout/hList7"/>
    <dgm:cxn modelId="{BC871177-EB45-4111-986E-C24DB6573C31}" type="presParOf" srcId="{38223BC1-41A2-4137-B6F6-8A121F6EF0F8}" destId="{B69B0ACF-D93E-42EF-8FD7-9240DC1B3FCD}" srcOrd="0" destOrd="0" presId="urn:microsoft.com/office/officeart/2005/8/layout/hList7"/>
    <dgm:cxn modelId="{58C3F5C9-9ABE-42FF-AF4A-0C09085D6BD5}" type="presParOf" srcId="{B69B0ACF-D93E-42EF-8FD7-9240DC1B3FCD}" destId="{4E428F3C-A13A-4000-9F15-277A374933BC}" srcOrd="0" destOrd="0" presId="urn:microsoft.com/office/officeart/2005/8/layout/hList7"/>
    <dgm:cxn modelId="{75A678FB-AA45-47CC-A7EE-89610D966A36}" type="presParOf" srcId="{B69B0ACF-D93E-42EF-8FD7-9240DC1B3FCD}" destId="{6F23119C-1E28-4AE5-98CF-A799C3703502}" srcOrd="1" destOrd="0" presId="urn:microsoft.com/office/officeart/2005/8/layout/hList7"/>
    <dgm:cxn modelId="{C12A3742-BB1E-4209-8AB8-D61EE313274F}" type="presParOf" srcId="{B69B0ACF-D93E-42EF-8FD7-9240DC1B3FCD}" destId="{A8628638-6055-45C0-BB9B-AAC9C11F3F2B}" srcOrd="2" destOrd="0" presId="urn:microsoft.com/office/officeart/2005/8/layout/hList7"/>
    <dgm:cxn modelId="{7439E03C-9547-42C7-A29C-3BE82ABB5F67}" type="presParOf" srcId="{B69B0ACF-D93E-42EF-8FD7-9240DC1B3FCD}" destId="{CDBFE620-83DE-4942-AD62-DA7A6BD2489D}" srcOrd="3" destOrd="0" presId="urn:microsoft.com/office/officeart/2005/8/layout/hList7"/>
    <dgm:cxn modelId="{C1A53223-744F-4D3A-8FF1-822324E19687}" type="presParOf" srcId="{38223BC1-41A2-4137-B6F6-8A121F6EF0F8}" destId="{04712DF7-3874-4FBC-8ADE-F38F4C0AAAF2}" srcOrd="1" destOrd="0" presId="urn:microsoft.com/office/officeart/2005/8/layout/hList7"/>
    <dgm:cxn modelId="{81866267-683C-44A8-BCFE-50493516A6EC}" type="presParOf" srcId="{38223BC1-41A2-4137-B6F6-8A121F6EF0F8}" destId="{224E3DC8-8150-4F0D-8FAC-459A52CC2CDE}" srcOrd="2" destOrd="0" presId="urn:microsoft.com/office/officeart/2005/8/layout/hList7"/>
    <dgm:cxn modelId="{75CE4D8D-5613-432B-A356-04228816D08E}" type="presParOf" srcId="{224E3DC8-8150-4F0D-8FAC-459A52CC2CDE}" destId="{90B0C160-BDFC-46A9-AA2B-29A744B3D274}" srcOrd="0" destOrd="0" presId="urn:microsoft.com/office/officeart/2005/8/layout/hList7"/>
    <dgm:cxn modelId="{F63EDB1D-040F-4ED1-B4D0-6A62E2D309C7}" type="presParOf" srcId="{224E3DC8-8150-4F0D-8FAC-459A52CC2CDE}" destId="{4775F8A8-0F96-4630-9F2F-6AD48DA128C5}" srcOrd="1" destOrd="0" presId="urn:microsoft.com/office/officeart/2005/8/layout/hList7"/>
    <dgm:cxn modelId="{54AD3AA8-BF78-414C-B2B5-CF2AB555570E}" type="presParOf" srcId="{224E3DC8-8150-4F0D-8FAC-459A52CC2CDE}" destId="{C09E0AF1-A1B3-44A9-8A17-F9746C73AE56}" srcOrd="2" destOrd="0" presId="urn:microsoft.com/office/officeart/2005/8/layout/hList7"/>
    <dgm:cxn modelId="{A69AF5D2-6D08-40D3-8490-7ADCA43BB96A}" type="presParOf" srcId="{224E3DC8-8150-4F0D-8FAC-459A52CC2CDE}" destId="{9EFFEC71-C627-40CE-8064-474FD261F800}" srcOrd="3" destOrd="0" presId="urn:microsoft.com/office/officeart/2005/8/layout/hList7"/>
    <dgm:cxn modelId="{412D235A-4030-4133-8AF0-73D4C18B1B16}" type="presParOf" srcId="{38223BC1-41A2-4137-B6F6-8A121F6EF0F8}" destId="{BE124A26-099C-4F8B-B593-08A61BE56B3A}" srcOrd="3" destOrd="0" presId="urn:microsoft.com/office/officeart/2005/8/layout/hList7"/>
    <dgm:cxn modelId="{A14EDDF6-5A88-493E-AA30-9830D541E3F6}" type="presParOf" srcId="{38223BC1-41A2-4137-B6F6-8A121F6EF0F8}" destId="{CF2D33F3-D052-49DD-B566-4D41F69AFA0C}" srcOrd="4" destOrd="0" presId="urn:microsoft.com/office/officeart/2005/8/layout/hList7"/>
    <dgm:cxn modelId="{0A01CF44-E183-4DEE-9CD6-FF1E504B2000}" type="presParOf" srcId="{CF2D33F3-D052-49DD-B566-4D41F69AFA0C}" destId="{BAABC423-6076-444C-B080-7F04357B0267}" srcOrd="0" destOrd="0" presId="urn:microsoft.com/office/officeart/2005/8/layout/hList7"/>
    <dgm:cxn modelId="{C077B44A-5AA9-4793-AA00-937B1DD4CF4D}" type="presParOf" srcId="{CF2D33F3-D052-49DD-B566-4D41F69AFA0C}" destId="{2C591057-2B33-4E40-B069-58EF3F4DD858}" srcOrd="1" destOrd="0" presId="urn:microsoft.com/office/officeart/2005/8/layout/hList7"/>
    <dgm:cxn modelId="{BA697686-94A9-45A3-B722-15B33B609315}" type="presParOf" srcId="{CF2D33F3-D052-49DD-B566-4D41F69AFA0C}" destId="{69705BFC-96E5-483F-A11F-F99E5DF92E34}" srcOrd="2" destOrd="0" presId="urn:microsoft.com/office/officeart/2005/8/layout/hList7"/>
    <dgm:cxn modelId="{918CC992-FFF0-4B03-96DE-F978E7DACD61}" type="presParOf" srcId="{CF2D33F3-D052-49DD-B566-4D41F69AFA0C}" destId="{77FA2053-65C6-4A4A-954E-1EF965D1AF2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AA5A3-23B4-4521-AE1C-4FAFC0600F72}">
      <dsp:nvSpPr>
        <dsp:cNvPr id="0" name=""/>
        <dsp:cNvSpPr/>
      </dsp:nvSpPr>
      <dsp:spPr>
        <a:xfrm>
          <a:off x="0" y="0"/>
          <a:ext cx="8127196" cy="2340254"/>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D9FBA0-E890-4509-974B-A6CDF2EED6A5}">
      <dsp:nvSpPr>
        <dsp:cNvPr id="0" name=""/>
        <dsp:cNvSpPr/>
      </dsp:nvSpPr>
      <dsp:spPr>
        <a:xfrm>
          <a:off x="243815" y="312033"/>
          <a:ext cx="2387363" cy="1716186"/>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4C88A-4370-45FE-B045-B2F8E662DF36}">
      <dsp:nvSpPr>
        <dsp:cNvPr id="0" name=""/>
        <dsp:cNvSpPr/>
      </dsp:nvSpPr>
      <dsp:spPr>
        <a:xfrm rot="10800000">
          <a:off x="311808" y="2340254"/>
          <a:ext cx="2387363" cy="2860311"/>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a:p>
      </dsp:txBody>
      <dsp:txXfrm rot="10800000">
        <a:off x="385228" y="2340254"/>
        <a:ext cx="2240523" cy="2786891"/>
      </dsp:txXfrm>
    </dsp:sp>
    <dsp:sp modelId="{BCF26FA0-C744-47AA-94BB-C55135C64E15}">
      <dsp:nvSpPr>
        <dsp:cNvPr id="0" name=""/>
        <dsp:cNvSpPr/>
      </dsp:nvSpPr>
      <dsp:spPr>
        <a:xfrm>
          <a:off x="2869916" y="312033"/>
          <a:ext cx="2387363" cy="1716186"/>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FAE1BC-6E3A-4A9E-8F63-93CCD177C806}">
      <dsp:nvSpPr>
        <dsp:cNvPr id="0" name=""/>
        <dsp:cNvSpPr/>
      </dsp:nvSpPr>
      <dsp:spPr>
        <a:xfrm rot="10800000">
          <a:off x="2869916" y="2340254"/>
          <a:ext cx="2387363" cy="2860311"/>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a:p>
      </dsp:txBody>
      <dsp:txXfrm rot="10800000">
        <a:off x="2943336" y="2340254"/>
        <a:ext cx="2240523" cy="2786891"/>
      </dsp:txXfrm>
    </dsp:sp>
    <dsp:sp modelId="{807D20D5-D4E3-46C6-A4C6-A4DE42617CB1}">
      <dsp:nvSpPr>
        <dsp:cNvPr id="0" name=""/>
        <dsp:cNvSpPr/>
      </dsp:nvSpPr>
      <dsp:spPr>
        <a:xfrm>
          <a:off x="5496016" y="312033"/>
          <a:ext cx="2387363" cy="1716186"/>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31481-5AE0-436C-8761-DD70E17689C2}">
      <dsp:nvSpPr>
        <dsp:cNvPr id="0" name=""/>
        <dsp:cNvSpPr/>
      </dsp:nvSpPr>
      <dsp:spPr>
        <a:xfrm rot="10800000">
          <a:off x="5496016" y="2340254"/>
          <a:ext cx="2387363" cy="2860311"/>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a:p>
      </dsp:txBody>
      <dsp:txXfrm rot="10800000">
        <a:off x="5569436" y="2340254"/>
        <a:ext cx="2240523" cy="2786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28F3C-A13A-4000-9F15-277A374933BC}">
      <dsp:nvSpPr>
        <dsp:cNvPr id="0" name=""/>
        <dsp:cNvSpPr/>
      </dsp:nvSpPr>
      <dsp:spPr>
        <a:xfrm>
          <a:off x="85012" y="0"/>
          <a:ext cx="2836330" cy="554694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85012" y="2218777"/>
        <a:ext cx="2836330" cy="2218778"/>
      </dsp:txXfrm>
    </dsp:sp>
    <dsp:sp modelId="{CDBFE620-83DE-4942-AD62-DA7A6BD2489D}">
      <dsp:nvSpPr>
        <dsp:cNvPr id="0" name=""/>
        <dsp:cNvSpPr/>
      </dsp:nvSpPr>
      <dsp:spPr>
        <a:xfrm>
          <a:off x="527453" y="47859"/>
          <a:ext cx="1847132" cy="1489897"/>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0C160-BDFC-46A9-AA2B-29A744B3D274}">
      <dsp:nvSpPr>
        <dsp:cNvPr id="0" name=""/>
        <dsp:cNvSpPr/>
      </dsp:nvSpPr>
      <dsp:spPr>
        <a:xfrm>
          <a:off x="2962555" y="0"/>
          <a:ext cx="2836330" cy="554694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2962555" y="2218777"/>
        <a:ext cx="2836330" cy="2218778"/>
      </dsp:txXfrm>
    </dsp:sp>
    <dsp:sp modelId="{9EFFEC71-C627-40CE-8064-474FD261F800}">
      <dsp:nvSpPr>
        <dsp:cNvPr id="0" name=""/>
        <dsp:cNvSpPr/>
      </dsp:nvSpPr>
      <dsp:spPr>
        <a:xfrm>
          <a:off x="3417842" y="87203"/>
          <a:ext cx="1847132" cy="1517715"/>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C423-6076-444C-B080-7F04357B0267}">
      <dsp:nvSpPr>
        <dsp:cNvPr id="0" name=""/>
        <dsp:cNvSpPr/>
      </dsp:nvSpPr>
      <dsp:spPr>
        <a:xfrm>
          <a:off x="5846487" y="0"/>
          <a:ext cx="2836330" cy="554694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5846487" y="2218777"/>
        <a:ext cx="2836330" cy="2218778"/>
      </dsp:txXfrm>
    </dsp:sp>
    <dsp:sp modelId="{77FA2053-65C6-4A4A-954E-1EF965D1AF2C}">
      <dsp:nvSpPr>
        <dsp:cNvPr id="0" name=""/>
        <dsp:cNvSpPr/>
      </dsp:nvSpPr>
      <dsp:spPr>
        <a:xfrm>
          <a:off x="6362555" y="47111"/>
          <a:ext cx="1847132" cy="1490063"/>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FABD-741D-443F-97DB-40B40CE60311}">
      <dsp:nvSpPr>
        <dsp:cNvPr id="0" name=""/>
        <dsp:cNvSpPr/>
      </dsp:nvSpPr>
      <dsp:spPr>
        <a:xfrm>
          <a:off x="475762" y="4714903"/>
          <a:ext cx="7988192" cy="832041"/>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28F3C-A13A-4000-9F15-277A374933BC}">
      <dsp:nvSpPr>
        <dsp:cNvPr id="0" name=""/>
        <dsp:cNvSpPr/>
      </dsp:nvSpPr>
      <dsp:spPr>
        <a:xfrm>
          <a:off x="85012"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85012" y="2112896"/>
        <a:ext cx="2836330" cy="2112896"/>
      </dsp:txXfrm>
    </dsp:sp>
    <dsp:sp modelId="{CDBFE620-83DE-4942-AD62-DA7A6BD2489D}">
      <dsp:nvSpPr>
        <dsp:cNvPr id="0" name=""/>
        <dsp:cNvSpPr/>
      </dsp:nvSpPr>
      <dsp:spPr>
        <a:xfrm>
          <a:off x="564839" y="124114"/>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0C160-BDFC-46A9-AA2B-29A744B3D274}">
      <dsp:nvSpPr>
        <dsp:cNvPr id="0" name=""/>
        <dsp:cNvSpPr/>
      </dsp:nvSpPr>
      <dsp:spPr>
        <a:xfrm>
          <a:off x="2962555"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2962555" y="2112896"/>
        <a:ext cx="2836330" cy="2112896"/>
      </dsp:txXfrm>
    </dsp:sp>
    <dsp:sp modelId="{9EFFEC71-C627-40CE-8064-474FD261F800}">
      <dsp:nvSpPr>
        <dsp:cNvPr id="0" name=""/>
        <dsp:cNvSpPr/>
      </dsp:nvSpPr>
      <dsp:spPr>
        <a:xfrm>
          <a:off x="3524623" y="91133"/>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C423-6076-444C-B080-7F04357B0267}">
      <dsp:nvSpPr>
        <dsp:cNvPr id="0" name=""/>
        <dsp:cNvSpPr/>
      </dsp:nvSpPr>
      <dsp:spPr>
        <a:xfrm>
          <a:off x="5846487"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5846487" y="2112896"/>
        <a:ext cx="2836330" cy="2112896"/>
      </dsp:txXfrm>
    </dsp:sp>
    <dsp:sp modelId="{77FA2053-65C6-4A4A-954E-1EF965D1AF2C}">
      <dsp:nvSpPr>
        <dsp:cNvPr id="0" name=""/>
        <dsp:cNvSpPr/>
      </dsp:nvSpPr>
      <dsp:spPr>
        <a:xfrm>
          <a:off x="6419079" y="144096"/>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FABD-741D-443F-97DB-40B40CE60311}">
      <dsp:nvSpPr>
        <dsp:cNvPr id="0" name=""/>
        <dsp:cNvSpPr/>
      </dsp:nvSpPr>
      <dsp:spPr>
        <a:xfrm>
          <a:off x="420324" y="4466710"/>
          <a:ext cx="7988192" cy="792336"/>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07/11/2025</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07/11/2025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5</a:t>
            </a:fld>
            <a:endParaRPr lang="en-GB"/>
          </a:p>
        </p:txBody>
      </p:sp>
    </p:spTree>
    <p:extLst>
      <p:ext uri="{BB962C8B-B14F-4D97-AF65-F5344CB8AC3E}">
        <p14:creationId xmlns:p14="http://schemas.microsoft.com/office/powerpoint/2010/main" val="138004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C2002-BDC5-8D50-3D1D-331B2C714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8FD0E-C0EA-E636-06A3-1D36EEFDD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383A7-2725-2168-06A6-555110233B4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DFBF2B-6224-862C-7713-D1748A962A47}"/>
              </a:ext>
            </a:extLst>
          </p:cNvPr>
          <p:cNvSpPr>
            <a:spLocks noGrp="1"/>
          </p:cNvSpPr>
          <p:nvPr>
            <p:ph type="sldNum" sz="quarter" idx="5"/>
          </p:nvPr>
        </p:nvSpPr>
        <p:spPr/>
        <p:txBody>
          <a:bodyPr/>
          <a:lstStyle/>
          <a:p>
            <a:fld id="{22CF7F3D-A76E-462C-91BC-6AD2B2EFE72A}" type="slidenum">
              <a:rPr lang="en-GB" smtClean="0"/>
              <a:t>14</a:t>
            </a:fld>
            <a:endParaRPr lang="en-GB"/>
          </a:p>
        </p:txBody>
      </p:sp>
    </p:spTree>
    <p:extLst>
      <p:ext uri="{BB962C8B-B14F-4D97-AF65-F5344CB8AC3E}">
        <p14:creationId xmlns:p14="http://schemas.microsoft.com/office/powerpoint/2010/main" val="328786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4F03-6DDD-AE19-4B54-923EB4DEC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7A2C3-9B7C-E821-E775-BE325B714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5F2E5-649F-70F0-1895-D9908ABCD9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A47904A-0C59-31CA-78D9-D198CD209944}"/>
              </a:ext>
            </a:extLst>
          </p:cNvPr>
          <p:cNvSpPr>
            <a:spLocks noGrp="1"/>
          </p:cNvSpPr>
          <p:nvPr>
            <p:ph type="sldNum" sz="quarter" idx="5"/>
          </p:nvPr>
        </p:nvSpPr>
        <p:spPr/>
        <p:txBody>
          <a:bodyPr/>
          <a:lstStyle/>
          <a:p>
            <a:fld id="{22CF7F3D-A76E-462C-91BC-6AD2B2EFE72A}" type="slidenum">
              <a:rPr lang="en-GB" smtClean="0"/>
              <a:t>15</a:t>
            </a:fld>
            <a:endParaRPr lang="en-GB"/>
          </a:p>
        </p:txBody>
      </p:sp>
    </p:spTree>
    <p:extLst>
      <p:ext uri="{BB962C8B-B14F-4D97-AF65-F5344CB8AC3E}">
        <p14:creationId xmlns:p14="http://schemas.microsoft.com/office/powerpoint/2010/main" val="3337823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756FB-FE3D-FDCC-8782-B3B4327A8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BAFA8-CFA0-893F-DE74-CF9DF7F52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40F68-B688-32FE-53ED-E5A5EB7E3C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2351006-AE24-DC2E-31BB-2FB012B9E4CD}"/>
              </a:ext>
            </a:extLst>
          </p:cNvPr>
          <p:cNvSpPr>
            <a:spLocks noGrp="1"/>
          </p:cNvSpPr>
          <p:nvPr>
            <p:ph type="sldNum" sz="quarter" idx="5"/>
          </p:nvPr>
        </p:nvSpPr>
        <p:spPr/>
        <p:txBody>
          <a:bodyPr/>
          <a:lstStyle/>
          <a:p>
            <a:fld id="{22CF7F3D-A76E-462C-91BC-6AD2B2EFE72A}" type="slidenum">
              <a:rPr lang="en-GB" smtClean="0"/>
              <a:t>16</a:t>
            </a:fld>
            <a:endParaRPr lang="en-GB"/>
          </a:p>
        </p:txBody>
      </p:sp>
    </p:spTree>
    <p:extLst>
      <p:ext uri="{BB962C8B-B14F-4D97-AF65-F5344CB8AC3E}">
        <p14:creationId xmlns:p14="http://schemas.microsoft.com/office/powerpoint/2010/main" val="55241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F7BE6-7A54-13EE-B8B6-22D2640CE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AF88C-6087-7772-576B-3375F31AA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13935-8B9F-C088-453B-E8EB57297BC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4ABA7D-D8FD-4082-D862-03B15DB213F3}"/>
              </a:ext>
            </a:extLst>
          </p:cNvPr>
          <p:cNvSpPr>
            <a:spLocks noGrp="1"/>
          </p:cNvSpPr>
          <p:nvPr>
            <p:ph type="sldNum" sz="quarter" idx="5"/>
          </p:nvPr>
        </p:nvSpPr>
        <p:spPr/>
        <p:txBody>
          <a:bodyPr/>
          <a:lstStyle/>
          <a:p>
            <a:fld id="{22CF7F3D-A76E-462C-91BC-6AD2B2EFE72A}" type="slidenum">
              <a:rPr lang="en-GB" smtClean="0"/>
              <a:t>17</a:t>
            </a:fld>
            <a:endParaRPr lang="en-GB"/>
          </a:p>
        </p:txBody>
      </p:sp>
    </p:spTree>
    <p:extLst>
      <p:ext uri="{BB962C8B-B14F-4D97-AF65-F5344CB8AC3E}">
        <p14:creationId xmlns:p14="http://schemas.microsoft.com/office/powerpoint/2010/main" val="337170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38E73-2CAC-EBBA-F786-F708904E3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A5419-5852-E01F-8296-74BB73188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6B42B-5AF2-EFA3-3825-664210667B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041DA9F-A244-6D8E-29EE-D64C428A1632}"/>
              </a:ext>
            </a:extLst>
          </p:cNvPr>
          <p:cNvSpPr>
            <a:spLocks noGrp="1"/>
          </p:cNvSpPr>
          <p:nvPr>
            <p:ph type="sldNum" sz="quarter" idx="5"/>
          </p:nvPr>
        </p:nvSpPr>
        <p:spPr/>
        <p:txBody>
          <a:bodyPr/>
          <a:lstStyle/>
          <a:p>
            <a:fld id="{22CF7F3D-A76E-462C-91BC-6AD2B2EFE72A}" type="slidenum">
              <a:rPr lang="en-GB" smtClean="0"/>
              <a:t>18</a:t>
            </a:fld>
            <a:endParaRPr lang="en-GB"/>
          </a:p>
        </p:txBody>
      </p:sp>
    </p:spTree>
    <p:extLst>
      <p:ext uri="{BB962C8B-B14F-4D97-AF65-F5344CB8AC3E}">
        <p14:creationId xmlns:p14="http://schemas.microsoft.com/office/powerpoint/2010/main" val="189410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4C143-7120-6358-0B9B-0240FDBF0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FF78F-053A-0FC2-BAAC-83A295875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E785B-E2C2-8DB9-FCAC-FF0F87C903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683A2B8-1433-CCAC-ECCC-2644C656F4E9}"/>
              </a:ext>
            </a:extLst>
          </p:cNvPr>
          <p:cNvSpPr>
            <a:spLocks noGrp="1"/>
          </p:cNvSpPr>
          <p:nvPr>
            <p:ph type="sldNum" sz="quarter" idx="5"/>
          </p:nvPr>
        </p:nvSpPr>
        <p:spPr/>
        <p:txBody>
          <a:bodyPr/>
          <a:lstStyle/>
          <a:p>
            <a:fld id="{22CF7F3D-A76E-462C-91BC-6AD2B2EFE72A}" type="slidenum">
              <a:rPr lang="en-GB" smtClean="0"/>
              <a:t>19</a:t>
            </a:fld>
            <a:endParaRPr lang="en-GB"/>
          </a:p>
        </p:txBody>
      </p:sp>
    </p:spTree>
    <p:extLst>
      <p:ext uri="{BB962C8B-B14F-4D97-AF65-F5344CB8AC3E}">
        <p14:creationId xmlns:p14="http://schemas.microsoft.com/office/powerpoint/2010/main" val="194443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31D5F-7E93-9B6C-0B42-D3694CFFC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4DE0B-306D-C5E7-9F42-2003B7028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99872-9EE5-7988-8E20-3149A1EC7F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F8D458E-1427-36F8-101C-076036272B51}"/>
              </a:ext>
            </a:extLst>
          </p:cNvPr>
          <p:cNvSpPr>
            <a:spLocks noGrp="1"/>
          </p:cNvSpPr>
          <p:nvPr>
            <p:ph type="sldNum" sz="quarter" idx="5"/>
          </p:nvPr>
        </p:nvSpPr>
        <p:spPr/>
        <p:txBody>
          <a:bodyPr/>
          <a:lstStyle/>
          <a:p>
            <a:fld id="{22CF7F3D-A76E-462C-91BC-6AD2B2EFE72A}" type="slidenum">
              <a:rPr lang="en-GB" smtClean="0"/>
              <a:t>20</a:t>
            </a:fld>
            <a:endParaRPr lang="en-GB"/>
          </a:p>
        </p:txBody>
      </p:sp>
    </p:spTree>
    <p:extLst>
      <p:ext uri="{BB962C8B-B14F-4D97-AF65-F5344CB8AC3E}">
        <p14:creationId xmlns:p14="http://schemas.microsoft.com/office/powerpoint/2010/main" val="352745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513BA-6E60-F304-140B-13EEA3ED9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CB67E-2387-98E5-1C48-8DAFC2358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E7900-3B56-4CC5-ED88-B67CDCEC64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561545-A176-916C-3A79-20C05BD47043}"/>
              </a:ext>
            </a:extLst>
          </p:cNvPr>
          <p:cNvSpPr>
            <a:spLocks noGrp="1"/>
          </p:cNvSpPr>
          <p:nvPr>
            <p:ph type="sldNum" sz="quarter" idx="5"/>
          </p:nvPr>
        </p:nvSpPr>
        <p:spPr/>
        <p:txBody>
          <a:bodyPr/>
          <a:lstStyle/>
          <a:p>
            <a:fld id="{22CF7F3D-A76E-462C-91BC-6AD2B2EFE72A}" type="slidenum">
              <a:rPr lang="en-GB" smtClean="0"/>
              <a:t>21</a:t>
            </a:fld>
            <a:endParaRPr lang="en-GB"/>
          </a:p>
        </p:txBody>
      </p:sp>
    </p:spTree>
    <p:extLst>
      <p:ext uri="{BB962C8B-B14F-4D97-AF65-F5344CB8AC3E}">
        <p14:creationId xmlns:p14="http://schemas.microsoft.com/office/powerpoint/2010/main" val="525424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4693E-C88F-4E05-79B8-852AD1B3B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C2E2C-D9C2-2BEF-B47F-311156244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9D152-94CC-7E07-5206-A6C299BDA48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3F2ED2-E9C2-5289-9CC3-293BAA5DDB5F}"/>
              </a:ext>
            </a:extLst>
          </p:cNvPr>
          <p:cNvSpPr>
            <a:spLocks noGrp="1"/>
          </p:cNvSpPr>
          <p:nvPr>
            <p:ph type="sldNum" sz="quarter" idx="5"/>
          </p:nvPr>
        </p:nvSpPr>
        <p:spPr/>
        <p:txBody>
          <a:bodyPr/>
          <a:lstStyle/>
          <a:p>
            <a:fld id="{22CF7F3D-A76E-462C-91BC-6AD2B2EFE72A}" type="slidenum">
              <a:rPr lang="en-GB" smtClean="0"/>
              <a:t>22</a:t>
            </a:fld>
            <a:endParaRPr lang="en-GB"/>
          </a:p>
        </p:txBody>
      </p:sp>
    </p:spTree>
    <p:extLst>
      <p:ext uri="{BB962C8B-B14F-4D97-AF65-F5344CB8AC3E}">
        <p14:creationId xmlns:p14="http://schemas.microsoft.com/office/powerpoint/2010/main" val="129890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0AE8A-C352-7576-913E-DBA252D32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7F80B-86A4-46D3-977D-5491D7E69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168CE-081B-E543-77E0-C3767B20D3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237DAB-791E-3713-1DE0-D0F37DB76D57}"/>
              </a:ext>
            </a:extLst>
          </p:cNvPr>
          <p:cNvSpPr>
            <a:spLocks noGrp="1"/>
          </p:cNvSpPr>
          <p:nvPr>
            <p:ph type="sldNum" sz="quarter" idx="5"/>
          </p:nvPr>
        </p:nvSpPr>
        <p:spPr/>
        <p:txBody>
          <a:bodyPr/>
          <a:lstStyle/>
          <a:p>
            <a:fld id="{22CF7F3D-A76E-462C-91BC-6AD2B2EFE72A}" type="slidenum">
              <a:rPr lang="en-GB" smtClean="0"/>
              <a:t>23</a:t>
            </a:fld>
            <a:endParaRPr lang="en-GB"/>
          </a:p>
        </p:txBody>
      </p:sp>
    </p:spTree>
    <p:extLst>
      <p:ext uri="{BB962C8B-B14F-4D97-AF65-F5344CB8AC3E}">
        <p14:creationId xmlns:p14="http://schemas.microsoft.com/office/powerpoint/2010/main" val="68222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6</a:t>
            </a:fld>
            <a:endParaRPr lang="en-GB"/>
          </a:p>
        </p:txBody>
      </p:sp>
    </p:spTree>
    <p:extLst>
      <p:ext uri="{BB962C8B-B14F-4D97-AF65-F5344CB8AC3E}">
        <p14:creationId xmlns:p14="http://schemas.microsoft.com/office/powerpoint/2010/main" val="111353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063EE-DDD5-7858-1509-7C50997E1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BF8DE-1857-AE6B-5B9D-544F095EF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61D2C-F79C-51A8-75DD-DCE0F3EC98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ED4DE7B-13FC-1921-748B-4CCB1FEC7C77}"/>
              </a:ext>
            </a:extLst>
          </p:cNvPr>
          <p:cNvSpPr>
            <a:spLocks noGrp="1"/>
          </p:cNvSpPr>
          <p:nvPr>
            <p:ph type="sldNum" sz="quarter" idx="5"/>
          </p:nvPr>
        </p:nvSpPr>
        <p:spPr/>
        <p:txBody>
          <a:bodyPr/>
          <a:lstStyle/>
          <a:p>
            <a:fld id="{22CF7F3D-A76E-462C-91BC-6AD2B2EFE72A}" type="slidenum">
              <a:rPr lang="en-GB" smtClean="0"/>
              <a:t>24</a:t>
            </a:fld>
            <a:endParaRPr lang="en-GB"/>
          </a:p>
        </p:txBody>
      </p:sp>
    </p:spTree>
    <p:extLst>
      <p:ext uri="{BB962C8B-B14F-4D97-AF65-F5344CB8AC3E}">
        <p14:creationId xmlns:p14="http://schemas.microsoft.com/office/powerpoint/2010/main" val="3730819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4AC1F-1AEF-86BE-20E6-0CAD3A4E3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3C7D6-7941-B3D2-ADDC-E1D02B101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23F7B-1F66-2D9E-D99F-741981FDA81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0CCA44-3013-7599-7271-026D24915FDD}"/>
              </a:ext>
            </a:extLst>
          </p:cNvPr>
          <p:cNvSpPr>
            <a:spLocks noGrp="1"/>
          </p:cNvSpPr>
          <p:nvPr>
            <p:ph type="sldNum" sz="quarter" idx="5"/>
          </p:nvPr>
        </p:nvSpPr>
        <p:spPr/>
        <p:txBody>
          <a:bodyPr/>
          <a:lstStyle/>
          <a:p>
            <a:fld id="{22CF7F3D-A76E-462C-91BC-6AD2B2EFE72A}" type="slidenum">
              <a:rPr lang="en-GB" smtClean="0"/>
              <a:t>25</a:t>
            </a:fld>
            <a:endParaRPr lang="en-GB"/>
          </a:p>
        </p:txBody>
      </p:sp>
    </p:spTree>
    <p:extLst>
      <p:ext uri="{BB962C8B-B14F-4D97-AF65-F5344CB8AC3E}">
        <p14:creationId xmlns:p14="http://schemas.microsoft.com/office/powerpoint/2010/main" val="1711715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F642B-A363-694D-4E16-F4048CDCF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43813-7DEA-C61B-76FB-48D8E2B68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85E2C-9B26-D277-2D12-CF581C2FE6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C3B1C9B-36BC-EE93-2779-BA573546BE14}"/>
              </a:ext>
            </a:extLst>
          </p:cNvPr>
          <p:cNvSpPr>
            <a:spLocks noGrp="1"/>
          </p:cNvSpPr>
          <p:nvPr>
            <p:ph type="sldNum" sz="quarter" idx="5"/>
          </p:nvPr>
        </p:nvSpPr>
        <p:spPr/>
        <p:txBody>
          <a:bodyPr/>
          <a:lstStyle/>
          <a:p>
            <a:fld id="{22CF7F3D-A76E-462C-91BC-6AD2B2EFE72A}" type="slidenum">
              <a:rPr lang="en-GB" smtClean="0"/>
              <a:t>26</a:t>
            </a:fld>
            <a:endParaRPr lang="en-GB"/>
          </a:p>
        </p:txBody>
      </p:sp>
    </p:spTree>
    <p:extLst>
      <p:ext uri="{BB962C8B-B14F-4D97-AF65-F5344CB8AC3E}">
        <p14:creationId xmlns:p14="http://schemas.microsoft.com/office/powerpoint/2010/main" val="216353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75FB-8551-66DE-40B7-3F428B731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8096E-D134-A4B8-3E37-A25F5E76E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D45DA-08DB-CD1C-241B-014B49708C1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C49A48C-2CD0-D5EA-5859-B40914113FB6}"/>
              </a:ext>
            </a:extLst>
          </p:cNvPr>
          <p:cNvSpPr>
            <a:spLocks noGrp="1"/>
          </p:cNvSpPr>
          <p:nvPr>
            <p:ph type="sldNum" sz="quarter" idx="5"/>
          </p:nvPr>
        </p:nvSpPr>
        <p:spPr/>
        <p:txBody>
          <a:bodyPr/>
          <a:lstStyle/>
          <a:p>
            <a:fld id="{22CF7F3D-A76E-462C-91BC-6AD2B2EFE72A}" type="slidenum">
              <a:rPr lang="en-GB" smtClean="0"/>
              <a:t>27</a:t>
            </a:fld>
            <a:endParaRPr lang="en-GB"/>
          </a:p>
        </p:txBody>
      </p:sp>
    </p:spTree>
    <p:extLst>
      <p:ext uri="{BB962C8B-B14F-4D97-AF65-F5344CB8AC3E}">
        <p14:creationId xmlns:p14="http://schemas.microsoft.com/office/powerpoint/2010/main" val="1738556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28A90-814F-D5E9-7D97-027E45A93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B0D27-2D8C-FD21-4A8B-9A2F695BC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791B6-B1FA-2CD0-BEE3-500F77D22E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061E3B-657F-DFCD-0F83-49B55D36D223}"/>
              </a:ext>
            </a:extLst>
          </p:cNvPr>
          <p:cNvSpPr>
            <a:spLocks noGrp="1"/>
          </p:cNvSpPr>
          <p:nvPr>
            <p:ph type="sldNum" sz="quarter" idx="5"/>
          </p:nvPr>
        </p:nvSpPr>
        <p:spPr/>
        <p:txBody>
          <a:bodyPr/>
          <a:lstStyle/>
          <a:p>
            <a:fld id="{22CF7F3D-A76E-462C-91BC-6AD2B2EFE72A}" type="slidenum">
              <a:rPr lang="en-GB" smtClean="0"/>
              <a:t>28</a:t>
            </a:fld>
            <a:endParaRPr lang="en-GB"/>
          </a:p>
        </p:txBody>
      </p:sp>
    </p:spTree>
    <p:extLst>
      <p:ext uri="{BB962C8B-B14F-4D97-AF65-F5344CB8AC3E}">
        <p14:creationId xmlns:p14="http://schemas.microsoft.com/office/powerpoint/2010/main" val="6117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D74CB-9C11-1C8C-FBA7-2195C1AA7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C533B-6984-C747-07B1-9E1A943B9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61C7E-5B92-0447-3029-32C04B23ABC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B2A2EA-9B30-779B-BEB5-5280AB210DF3}"/>
              </a:ext>
            </a:extLst>
          </p:cNvPr>
          <p:cNvSpPr>
            <a:spLocks noGrp="1"/>
          </p:cNvSpPr>
          <p:nvPr>
            <p:ph type="sldNum" sz="quarter" idx="5"/>
          </p:nvPr>
        </p:nvSpPr>
        <p:spPr/>
        <p:txBody>
          <a:bodyPr/>
          <a:lstStyle/>
          <a:p>
            <a:fld id="{22CF7F3D-A76E-462C-91BC-6AD2B2EFE72A}" type="slidenum">
              <a:rPr lang="en-GB" smtClean="0"/>
              <a:t>7</a:t>
            </a:fld>
            <a:endParaRPr lang="en-GB"/>
          </a:p>
        </p:txBody>
      </p:sp>
    </p:spTree>
    <p:extLst>
      <p:ext uri="{BB962C8B-B14F-4D97-AF65-F5344CB8AC3E}">
        <p14:creationId xmlns:p14="http://schemas.microsoft.com/office/powerpoint/2010/main" val="99370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8</a:t>
            </a:fld>
            <a:endParaRPr lang="en-GB"/>
          </a:p>
        </p:txBody>
      </p:sp>
    </p:spTree>
    <p:extLst>
      <p:ext uri="{BB962C8B-B14F-4D97-AF65-F5344CB8AC3E}">
        <p14:creationId xmlns:p14="http://schemas.microsoft.com/office/powerpoint/2010/main" val="178124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30742-5C49-32DF-F001-E65E5D00E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0F535-A560-D150-9C82-C232AE11E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3DF09F-434A-E189-9C7B-6A43967FCE2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3AA36F-5CF8-1C3D-2C76-0B982C4B4BF6}"/>
              </a:ext>
            </a:extLst>
          </p:cNvPr>
          <p:cNvSpPr>
            <a:spLocks noGrp="1"/>
          </p:cNvSpPr>
          <p:nvPr>
            <p:ph type="sldNum" sz="quarter" idx="5"/>
          </p:nvPr>
        </p:nvSpPr>
        <p:spPr/>
        <p:txBody>
          <a:bodyPr/>
          <a:lstStyle/>
          <a:p>
            <a:fld id="{22CF7F3D-A76E-462C-91BC-6AD2B2EFE72A}" type="slidenum">
              <a:rPr lang="en-GB" smtClean="0"/>
              <a:t>9</a:t>
            </a:fld>
            <a:endParaRPr lang="en-GB"/>
          </a:p>
        </p:txBody>
      </p:sp>
    </p:spTree>
    <p:extLst>
      <p:ext uri="{BB962C8B-B14F-4D97-AF65-F5344CB8AC3E}">
        <p14:creationId xmlns:p14="http://schemas.microsoft.com/office/powerpoint/2010/main" val="267804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9B4A4-AEBA-4FB7-5C89-0F34A7955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4F3FE-31CF-5D53-F960-A85021D65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69A99-36F8-A260-AC40-19CFCDDB35E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87A38CE-BB89-7D88-E1D3-2252007E2924}"/>
              </a:ext>
            </a:extLst>
          </p:cNvPr>
          <p:cNvSpPr>
            <a:spLocks noGrp="1"/>
          </p:cNvSpPr>
          <p:nvPr>
            <p:ph type="sldNum" sz="quarter" idx="5"/>
          </p:nvPr>
        </p:nvSpPr>
        <p:spPr/>
        <p:txBody>
          <a:bodyPr/>
          <a:lstStyle/>
          <a:p>
            <a:fld id="{22CF7F3D-A76E-462C-91BC-6AD2B2EFE72A}" type="slidenum">
              <a:rPr lang="en-GB" smtClean="0"/>
              <a:t>10</a:t>
            </a:fld>
            <a:endParaRPr lang="en-GB"/>
          </a:p>
        </p:txBody>
      </p:sp>
    </p:spTree>
    <p:extLst>
      <p:ext uri="{BB962C8B-B14F-4D97-AF65-F5344CB8AC3E}">
        <p14:creationId xmlns:p14="http://schemas.microsoft.com/office/powerpoint/2010/main" val="315352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527E-8B5E-6226-7EAB-A11BCB3C5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02AAB-9A9E-92FC-B25A-02DE8358D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82CDD-9969-8B2B-32EC-F2DB57379A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29E9633-69C5-011E-80D6-9553AACCD272}"/>
              </a:ext>
            </a:extLst>
          </p:cNvPr>
          <p:cNvSpPr>
            <a:spLocks noGrp="1"/>
          </p:cNvSpPr>
          <p:nvPr>
            <p:ph type="sldNum" sz="quarter" idx="5"/>
          </p:nvPr>
        </p:nvSpPr>
        <p:spPr/>
        <p:txBody>
          <a:bodyPr/>
          <a:lstStyle/>
          <a:p>
            <a:fld id="{22CF7F3D-A76E-462C-91BC-6AD2B2EFE72A}" type="slidenum">
              <a:rPr lang="en-GB" smtClean="0"/>
              <a:t>11</a:t>
            </a:fld>
            <a:endParaRPr lang="en-GB"/>
          </a:p>
        </p:txBody>
      </p:sp>
    </p:spTree>
    <p:extLst>
      <p:ext uri="{BB962C8B-B14F-4D97-AF65-F5344CB8AC3E}">
        <p14:creationId xmlns:p14="http://schemas.microsoft.com/office/powerpoint/2010/main" val="276555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AEB1E-0581-0C50-E7A9-7429907C9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7FC08-8A17-C424-C33C-724477B42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B611E-BE3D-38AF-5B6C-3EF6B09E30E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550B9F7-38A4-3EAC-AFB2-C21DFFAC4B76}"/>
              </a:ext>
            </a:extLst>
          </p:cNvPr>
          <p:cNvSpPr>
            <a:spLocks noGrp="1"/>
          </p:cNvSpPr>
          <p:nvPr>
            <p:ph type="sldNum" sz="quarter" idx="5"/>
          </p:nvPr>
        </p:nvSpPr>
        <p:spPr/>
        <p:txBody>
          <a:bodyPr/>
          <a:lstStyle/>
          <a:p>
            <a:fld id="{22CF7F3D-A76E-462C-91BC-6AD2B2EFE72A}" type="slidenum">
              <a:rPr lang="en-GB" smtClean="0"/>
              <a:t>12</a:t>
            </a:fld>
            <a:endParaRPr lang="en-GB"/>
          </a:p>
        </p:txBody>
      </p:sp>
    </p:spTree>
    <p:extLst>
      <p:ext uri="{BB962C8B-B14F-4D97-AF65-F5344CB8AC3E}">
        <p14:creationId xmlns:p14="http://schemas.microsoft.com/office/powerpoint/2010/main" val="419320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B51A-BB32-6040-BCA5-044F53036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C4F0B-C546-5EB0-F697-14C8E225B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6C1E4-C0F6-EBCE-B1D9-C438AA48770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DA5150-7174-535F-63D5-B13C0C3A9741}"/>
              </a:ext>
            </a:extLst>
          </p:cNvPr>
          <p:cNvSpPr>
            <a:spLocks noGrp="1"/>
          </p:cNvSpPr>
          <p:nvPr>
            <p:ph type="sldNum" sz="quarter" idx="5"/>
          </p:nvPr>
        </p:nvSpPr>
        <p:spPr/>
        <p:txBody>
          <a:bodyPr/>
          <a:lstStyle/>
          <a:p>
            <a:fld id="{22CF7F3D-A76E-462C-91BC-6AD2B2EFE72A}" type="slidenum">
              <a:rPr lang="en-GB" smtClean="0"/>
              <a:t>13</a:t>
            </a:fld>
            <a:endParaRPr lang="en-GB"/>
          </a:p>
        </p:txBody>
      </p:sp>
    </p:spTree>
    <p:extLst>
      <p:ext uri="{BB962C8B-B14F-4D97-AF65-F5344CB8AC3E}">
        <p14:creationId xmlns:p14="http://schemas.microsoft.com/office/powerpoint/2010/main" val="127112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16B567-11FF-1C89-44EC-26710636A637}"/>
              </a:ext>
            </a:extLst>
          </p:cNvPr>
          <p:cNvGrpSpPr/>
          <p:nvPr userDrawn="1"/>
        </p:nvGrpSpPr>
        <p:grpSpPr>
          <a:xfrm>
            <a:off x="8575639" y="48954"/>
            <a:ext cx="928650" cy="783194"/>
            <a:chOff x="5725297" y="44835"/>
            <a:chExt cx="928650" cy="783194"/>
          </a:xfrm>
        </p:grpSpPr>
        <p:sp>
          <p:nvSpPr>
            <p:cNvPr id="3" name="Trapezoid 2">
              <a:extLst>
                <a:ext uri="{FF2B5EF4-FFF2-40B4-BE49-F238E27FC236}">
                  <a16:creationId xmlns:a16="http://schemas.microsoft.com/office/drawing/2014/main" id="{7088AAB2-5652-568B-8CAB-400DF6650268}"/>
                </a:ext>
              </a:extLst>
            </p:cNvPr>
            <p:cNvSpPr/>
            <p:nvPr userDrawn="1"/>
          </p:nvSpPr>
          <p:spPr>
            <a:xfrm>
              <a:off x="5725297" y="44835"/>
              <a:ext cx="928650" cy="783194"/>
            </a:xfrm>
            <a:prstGeom prst="trapezoid">
              <a:avLst>
                <a:gd name="adj" fmla="val 6949"/>
              </a:avLst>
            </a:prstGeom>
            <a:solidFill>
              <a:srgbClr val="E6E6E6"/>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CB9BAE8E-A2FD-29F0-7FBF-750B8D04E0C4}"/>
                </a:ext>
              </a:extLst>
            </p:cNvPr>
            <p:cNvSpPr/>
            <p:nvPr/>
          </p:nvSpPr>
          <p:spPr>
            <a:xfrm>
              <a:off x="5840016" y="86825"/>
              <a:ext cx="699212" cy="699214"/>
            </a:xfrm>
            <a:prstGeom prst="ellipse">
              <a:avLst/>
            </a:prstGeom>
            <a:solidFill>
              <a:srgbClr val="FFFFFF"/>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EF"/>
                </a:solidFill>
                <a:effectLst/>
                <a:uLnTx/>
                <a:uFillTx/>
                <a:latin typeface="Calibri" panose="020F0502020204030204"/>
                <a:ea typeface="+mn-ea"/>
                <a:cs typeface="+mn-cs"/>
              </a:endParaRPr>
            </a:p>
          </p:txBody>
        </p:sp>
      </p:grpSp>
      <p:sp>
        <p:nvSpPr>
          <p:cNvPr id="5" name="Rectangle 2">
            <a:extLst>
              <a:ext uri="{FF2B5EF4-FFF2-40B4-BE49-F238E27FC236}">
                <a16:creationId xmlns:a16="http://schemas.microsoft.com/office/drawing/2014/main" id="{50863EAF-42E2-A246-678B-8BD1B6B3F0EC}"/>
              </a:ext>
            </a:extLst>
          </p:cNvPr>
          <p:cNvSpPr/>
          <p:nvPr userDrawn="1"/>
        </p:nvSpPr>
        <p:spPr>
          <a:xfrm>
            <a:off x="54057" y="175630"/>
            <a:ext cx="8133979" cy="65001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4730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4730" y="0"/>
                </a:lnTo>
                <a:lnTo>
                  <a:pt x="6901416" y="866547"/>
                </a:lnTo>
                <a:lnTo>
                  <a:pt x="0" y="866547"/>
                </a:lnTo>
                <a:lnTo>
                  <a:pt x="0" y="0"/>
                </a:lnTo>
                <a:close/>
              </a:path>
            </a:pathLst>
          </a:cu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latin typeface="United Curriculum" pitchFamily="2" charset="0"/>
            </a:endParaRPr>
          </a:p>
        </p:txBody>
      </p:sp>
    </p:spTree>
    <p:extLst>
      <p:ext uri="{BB962C8B-B14F-4D97-AF65-F5344CB8AC3E}">
        <p14:creationId xmlns:p14="http://schemas.microsoft.com/office/powerpoint/2010/main" val="780400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92058-8AAF-4ECA-9A9A-D3F6257BE0A9}"/>
              </a:ext>
            </a:extLst>
          </p:cNvPr>
          <p:cNvSpPr/>
          <p:nvPr userDrawn="1"/>
        </p:nvSpPr>
        <p:spPr>
          <a:xfrm>
            <a:off x="49939" y="50141"/>
            <a:ext cx="9806122" cy="652821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United Curriculum" pitchFamily="2" charset="0"/>
            </a:endParaRPr>
          </a:p>
        </p:txBody>
      </p:sp>
      <p:grpSp>
        <p:nvGrpSpPr>
          <p:cNvPr id="24" name="Group 23">
            <a:extLst>
              <a:ext uri="{FF2B5EF4-FFF2-40B4-BE49-F238E27FC236}">
                <a16:creationId xmlns:a16="http://schemas.microsoft.com/office/drawing/2014/main" id="{72984C4A-A5D2-4617-843C-1F63552727CE}"/>
              </a:ext>
            </a:extLst>
          </p:cNvPr>
          <p:cNvGrpSpPr/>
          <p:nvPr userDrawn="1"/>
        </p:nvGrpSpPr>
        <p:grpSpPr>
          <a:xfrm>
            <a:off x="-735408" y="6217602"/>
            <a:ext cx="1555380" cy="1321435"/>
            <a:chOff x="-735408" y="6217602"/>
            <a:chExt cx="1555380" cy="1321435"/>
          </a:xfrm>
        </p:grpSpPr>
        <p:sp>
          <p:nvSpPr>
            <p:cNvPr id="16" name="Arc 15">
              <a:extLst>
                <a:ext uri="{FF2B5EF4-FFF2-40B4-BE49-F238E27FC236}">
                  <a16:creationId xmlns:a16="http://schemas.microsoft.com/office/drawing/2014/main" id="{01182683-9D42-42D0-9602-36D469B9729E}"/>
                </a:ext>
              </a:extLst>
            </p:cNvPr>
            <p:cNvSpPr/>
            <p:nvPr userDrawn="1"/>
          </p:nvSpPr>
          <p:spPr>
            <a:xfrm>
              <a:off x="-735408" y="6217602"/>
              <a:ext cx="1555380" cy="1321435"/>
            </a:xfrm>
            <a:prstGeom prst="arc">
              <a:avLst>
                <a:gd name="adj1" fmla="val 16252508"/>
                <a:gd name="adj2" fmla="val 20226505"/>
              </a:avLst>
            </a:prstGeom>
            <a:solidFill>
              <a:schemeClr val="bg1"/>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sz="1800">
                <a:latin typeface="United Curriculum" pitchFamily="2" charset="0"/>
              </a:endParaRPr>
            </a:p>
          </p:txBody>
        </p:sp>
        <p:sp>
          <p:nvSpPr>
            <p:cNvPr id="23" name="Rectangle 22">
              <a:extLst>
                <a:ext uri="{FF2B5EF4-FFF2-40B4-BE49-F238E27FC236}">
                  <a16:creationId xmlns:a16="http://schemas.microsoft.com/office/drawing/2014/main" id="{9FE93BA2-1701-400C-9A06-E03063623C2F}"/>
                </a:ext>
              </a:extLst>
            </p:cNvPr>
            <p:cNvSpPr/>
            <p:nvPr userDrawn="1"/>
          </p:nvSpPr>
          <p:spPr>
            <a:xfrm>
              <a:off x="6125" y="6227445"/>
              <a:ext cx="45719"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nited Curriculum" pitchFamily="2" charset="0"/>
              </a:endParaRPr>
            </a:p>
          </p:txBody>
        </p:sp>
      </p:grpSp>
      <p:pic>
        <p:nvPicPr>
          <p:cNvPr id="21" name="Picture 20" descr="Shape&#10;&#10;Description automatically generated with medium confidence">
            <a:extLst>
              <a:ext uri="{FF2B5EF4-FFF2-40B4-BE49-F238E27FC236}">
                <a16:creationId xmlns:a16="http://schemas.microsoft.com/office/drawing/2014/main" id="{E9F49053-895A-469C-83C4-4142EFBB233B}"/>
              </a:ext>
            </a:extLst>
          </p:cNvPr>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
        <p:nvSpPr>
          <p:cNvPr id="2" name="Rectangle 1">
            <a:extLst>
              <a:ext uri="{FF2B5EF4-FFF2-40B4-BE49-F238E27FC236}">
                <a16:creationId xmlns:a16="http://schemas.microsoft.com/office/drawing/2014/main" id="{8C52DCFF-E57C-948E-5C73-D4035C1C1603}"/>
              </a:ext>
            </a:extLst>
          </p:cNvPr>
          <p:cNvSpPr/>
          <p:nvPr userDrawn="1"/>
        </p:nvSpPr>
        <p:spPr>
          <a:xfrm>
            <a:off x="29619" y="6230357"/>
            <a:ext cx="45719" cy="41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11933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2601962" y="0"/>
            <a:ext cx="3626314" cy="937180"/>
          </a:xfrm>
          <a:prstGeom prst="rect">
            <a:avLst/>
          </a:prstGeom>
        </p:spPr>
        <p:txBody>
          <a:bodyPr wrap="none">
            <a:spAutoFit/>
          </a:bodyPr>
          <a:lstStyle/>
          <a:p>
            <a:pPr algn="ctr">
              <a:lnSpc>
                <a:spcPct val="107000"/>
              </a:lnSpc>
              <a:spcAft>
                <a:spcPts val="800"/>
              </a:spcAft>
              <a:tabLst>
                <a:tab pos="2947670" algn="l"/>
              </a:tabLst>
            </a:pPr>
            <a:r>
              <a:rPr lang="en-GB" sz="5400" b="1">
                <a:solidFill>
                  <a:srgbClr val="002060"/>
                </a:solidFill>
                <a:effectLst/>
                <a:latin typeface="+mj-lt"/>
                <a:ea typeface="Calibri" panose="020F0502020204030204" pitchFamily="34" charset="0"/>
                <a:cs typeface="Times New Roman" panose="02020603050405020304" pitchFamily="18" charset="0"/>
              </a:rPr>
              <a:t>Geography</a:t>
            </a:r>
            <a:endParaRPr lang="en-GB" sz="5400">
              <a:effectLst/>
              <a:latin typeface="+mj-l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D08BA2D-6884-4CE9-96B0-66452B983308}"/>
              </a:ext>
            </a:extLst>
          </p:cNvPr>
          <p:cNvSpPr/>
          <p:nvPr/>
        </p:nvSpPr>
        <p:spPr>
          <a:xfrm>
            <a:off x="298265" y="2130752"/>
            <a:ext cx="9006114" cy="3114955"/>
          </a:xfrm>
          <a:prstGeom prst="rect">
            <a:avLst/>
          </a:prstGeom>
        </p:spPr>
        <p:txBody>
          <a:bodyPr wrap="square">
            <a:spAutoFit/>
          </a:bodyPr>
          <a:lstStyle/>
          <a:p>
            <a:pPr algn="ctr">
              <a:lnSpc>
                <a:spcPct val="107000"/>
              </a:lnSpc>
              <a:spcAft>
                <a:spcPts val="800"/>
              </a:spcAft>
              <a:tabLst>
                <a:tab pos="2947670" algn="l"/>
              </a:tabLst>
            </a:pPr>
            <a:r>
              <a:rPr lang="en-GB" sz="6000" b="1">
                <a:solidFill>
                  <a:srgbClr val="002060"/>
                </a:solidFill>
                <a:latin typeface="+mj-lt"/>
                <a:ea typeface="Calibri" panose="020F0502020204030204" pitchFamily="34" charset="0"/>
                <a:cs typeface="Times New Roman" panose="02020603050405020304" pitchFamily="18" charset="0"/>
              </a:rPr>
              <a:t>Curriculum Map and Assessment </a:t>
            </a:r>
          </a:p>
          <a:p>
            <a:pPr algn="ctr">
              <a:lnSpc>
                <a:spcPct val="107000"/>
              </a:lnSpc>
              <a:spcAft>
                <a:spcPts val="800"/>
              </a:spcAft>
              <a:tabLst>
                <a:tab pos="2947670" algn="l"/>
              </a:tabLst>
            </a:pPr>
            <a:r>
              <a:rPr lang="en-GB" sz="6000" b="1">
                <a:solidFill>
                  <a:srgbClr val="002060"/>
                </a:solidFill>
                <a:latin typeface="+mj-lt"/>
                <a:ea typeface="Calibri" panose="020F0502020204030204" pitchFamily="34" charset="0"/>
                <a:cs typeface="Times New Roman" panose="02020603050405020304" pitchFamily="18" charset="0"/>
              </a:rPr>
              <a:t>Framework</a:t>
            </a:r>
            <a:endParaRPr lang="en-GB" sz="6000">
              <a:effectLst/>
              <a:latin typeface="+mj-lt"/>
              <a:ea typeface="Calibri" panose="020F0502020204030204" pitchFamily="34" charset="0"/>
              <a:cs typeface="Times New Roman" panose="02020603050405020304" pitchFamily="18" charset="0"/>
            </a:endParaRPr>
          </a:p>
        </p:txBody>
      </p:sp>
      <p:pic>
        <p:nvPicPr>
          <p:cNvPr id="12" name="Graphic 11" descr="Globe with solid fill">
            <a:extLst>
              <a:ext uri="{FF2B5EF4-FFF2-40B4-BE49-F238E27FC236}">
                <a16:creationId xmlns:a16="http://schemas.microsoft.com/office/drawing/2014/main" id="{0E222F3A-249C-417F-A085-5A94367D22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5537" y="166396"/>
            <a:ext cx="604388" cy="604388"/>
          </a:xfrm>
          <a:prstGeom prst="rect">
            <a:avLst/>
          </a:prstGeom>
        </p:spPr>
      </p:pic>
    </p:spTree>
    <p:extLst>
      <p:ext uri="{BB962C8B-B14F-4D97-AF65-F5344CB8AC3E}">
        <p14:creationId xmlns:p14="http://schemas.microsoft.com/office/powerpoint/2010/main" val="108213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03482-F01C-1C88-07AD-ECEFB88AC274}"/>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1890ECC7-7F0F-94D7-E057-6674E804A56E}"/>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62264878-E3B2-6BC5-907B-EBA4C73E43D6}"/>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90A0A1D1-824F-7863-4590-F672213DFF9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FC160E0C-204F-6402-E6EC-BA38B1D22CCB}"/>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C69D5335-BB33-8A4F-995C-6AF52C0383DD}"/>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B04E0B6-5583-3FA3-E52E-0C37697D5BE4}"/>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F45CC859-FE74-7785-5E3E-693B6164D48F}"/>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22EDA4A8-19B5-69D0-C47D-473ADA4BB718}"/>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A6EFDDD9-3551-5065-1C81-7B6CE729E65C}"/>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1 – Year 2</a:t>
            </a:r>
          </a:p>
        </p:txBody>
      </p:sp>
      <p:graphicFrame>
        <p:nvGraphicFramePr>
          <p:cNvPr id="8" name="Table 7">
            <a:extLst>
              <a:ext uri="{FF2B5EF4-FFF2-40B4-BE49-F238E27FC236}">
                <a16:creationId xmlns:a16="http://schemas.microsoft.com/office/drawing/2014/main" id="{F32F172E-2E33-E736-2100-C2CFA0948541}"/>
              </a:ext>
            </a:extLst>
          </p:cNvPr>
          <p:cNvGraphicFramePr>
            <a:graphicFrameLocks noGrp="1"/>
          </p:cNvGraphicFramePr>
          <p:nvPr>
            <p:extLst>
              <p:ext uri="{D42A27DB-BD31-4B8C-83A1-F6EECF244321}">
                <p14:modId xmlns:p14="http://schemas.microsoft.com/office/powerpoint/2010/main" val="705576156"/>
              </p:ext>
            </p:extLst>
          </p:nvPr>
        </p:nvGraphicFramePr>
        <p:xfrm>
          <a:off x="109863" y="869840"/>
          <a:ext cx="9703000" cy="5758637"/>
        </p:xfrm>
        <a:graphic>
          <a:graphicData uri="http://schemas.openxmlformats.org/drawingml/2006/table">
            <a:tbl>
              <a:tblPr firstRow="1" bandRow="1">
                <a:tableStyleId>{8A107856-5554-42FB-B03E-39F5DBC370BA}</a:tableStyleId>
              </a:tblPr>
              <a:tblGrid>
                <a:gridCol w="598951">
                  <a:extLst>
                    <a:ext uri="{9D8B030D-6E8A-4147-A177-3AD203B41FA5}">
                      <a16:colId xmlns:a16="http://schemas.microsoft.com/office/drawing/2014/main" val="3993469012"/>
                    </a:ext>
                  </a:extLst>
                </a:gridCol>
                <a:gridCol w="1497378">
                  <a:extLst>
                    <a:ext uri="{9D8B030D-6E8A-4147-A177-3AD203B41FA5}">
                      <a16:colId xmlns:a16="http://schemas.microsoft.com/office/drawing/2014/main" val="62550763"/>
                    </a:ext>
                  </a:extLst>
                </a:gridCol>
                <a:gridCol w="1008232">
                  <a:extLst>
                    <a:ext uri="{9D8B030D-6E8A-4147-A177-3AD203B41FA5}">
                      <a16:colId xmlns:a16="http://schemas.microsoft.com/office/drawing/2014/main" val="1504996340"/>
                    </a:ext>
                  </a:extLst>
                </a:gridCol>
                <a:gridCol w="3653596">
                  <a:extLst>
                    <a:ext uri="{9D8B030D-6E8A-4147-A177-3AD203B41FA5}">
                      <a16:colId xmlns:a16="http://schemas.microsoft.com/office/drawing/2014/main" val="1503854659"/>
                    </a:ext>
                  </a:extLst>
                </a:gridCol>
                <a:gridCol w="2944843">
                  <a:extLst>
                    <a:ext uri="{9D8B030D-6E8A-4147-A177-3AD203B41FA5}">
                      <a16:colId xmlns:a16="http://schemas.microsoft.com/office/drawing/2014/main" val="799716772"/>
                    </a:ext>
                  </a:extLst>
                </a:gridCol>
              </a:tblGrid>
              <a:tr h="698032">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NC objectives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The Big Idea</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 </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Substantive Concepts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664667">
                <a:tc>
                  <a:txBody>
                    <a:bodyPr/>
                    <a:lstStyle/>
                    <a:p>
                      <a:pPr>
                        <a:lnSpc>
                          <a:spcPct val="107000"/>
                        </a:lnSpc>
                        <a:spcAft>
                          <a:spcPts val="0"/>
                        </a:spcAft>
                      </a:pPr>
                      <a:r>
                        <a:rPr lang="en-GB" sz="800" b="1">
                          <a:effectLst/>
                          <a:latin typeface="+mn-lt"/>
                          <a:ea typeface="Calibri"/>
                          <a:cs typeface="Times New Roman"/>
                        </a:rPr>
                        <a:t>Year 2  Spring Term</a:t>
                      </a:r>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r>
                        <a:rPr lang="en-GB" sz="800" b="0" i="0" u="none" strike="noStrike" noProof="0">
                          <a:effectLst/>
                          <a:latin typeface="United Curriculum"/>
                        </a:rPr>
                        <a:t>Fieldwork and Map skills </a:t>
                      </a:r>
                      <a:endParaRPr lang="en-GB"/>
                    </a:p>
                  </a:txBody>
                  <a:tcPr marL="68580" marR="68580" marT="0" marB="0"/>
                </a:tc>
                <a:tc>
                  <a:txBody>
                    <a:bodyPr/>
                    <a:lstStyle/>
                    <a:p>
                      <a:pPr lvl="0" algn="l">
                        <a:spcAft>
                          <a:spcPts val="0"/>
                        </a:spcAft>
                        <a:buNone/>
                      </a:pPr>
                      <a:r>
                        <a:rPr lang="en-GB" sz="900" b="0" i="0" u="none" strike="noStrike" noProof="0">
                          <a:effectLst/>
                          <a:latin typeface="United Curriculum"/>
                        </a:rPr>
                        <a:t>Fieldwork and map skills: - use simple compass directions (North, South, East and West) and locational and directional language [for example, near and far; left and right], to describe the location of features and routes on a map. - use aerial photographs and plan perspectives to recognise landmarks and basic human and physical features; devise a simple map; and use and construct basic symbols in a key. - use simple fieldwork and observational skills to study the geography of their school and its grounds and the key human and physical features of its surrounding environment.</a:t>
                      </a:r>
                      <a:endParaRPr lang="en-US" sz="900"/>
                    </a:p>
                  </a:txBody>
                  <a:tcPr marL="68580" marR="68580" marT="0" marB="0"/>
                </a:tc>
                <a:tc>
                  <a:txBody>
                    <a:bodyPr/>
                    <a:lstStyle/>
                    <a:p>
                      <a:pPr lvl="0">
                        <a:buNone/>
                      </a:pPr>
                      <a:r>
                        <a:rPr lang="en-GB" sz="900" b="0" i="0" u="none" strike="noStrike" noProof="0">
                          <a:latin typeface="United Curriculum"/>
                        </a:rPr>
                        <a:t>GEOGRAPHICAL SKILLS - </a:t>
                      </a:r>
                      <a:endParaRPr lang="en-US" sz="900">
                        <a:latin typeface="United Curriculum"/>
                      </a:endParaRPr>
                    </a:p>
                    <a:p>
                      <a:pPr lvl="0">
                        <a:buNone/>
                      </a:pPr>
                      <a:endParaRPr lang="en-GB" sz="900" b="0" i="0" u="none" strike="noStrike" noProof="0">
                        <a:latin typeface="United Curriculum"/>
                      </a:endParaRPr>
                    </a:p>
                    <a:p>
                      <a:pPr lvl="0">
                        <a:buNone/>
                      </a:pPr>
                      <a:r>
                        <a:rPr lang="en-GB" sz="900" b="0" i="0" u="none" strike="noStrike" noProof="0">
                          <a:latin typeface="United Curriculum"/>
                        </a:rPr>
                        <a:t>The use of maps, atlases and globes to know and explain more about location and a place. Identifying physical and human features to explain what places are like.</a:t>
                      </a:r>
                      <a:endParaRPr lang="en-US" sz="900">
                        <a:latin typeface="United Curriculum"/>
                      </a:endParaRPr>
                    </a:p>
                    <a:p>
                      <a:pPr lvl="0">
                        <a:buNone/>
                      </a:pPr>
                      <a:endParaRPr lang="en-GB" sz="900" b="0" i="0" u="none" strike="noStrike" noProof="0">
                        <a:latin typeface="United Curriculum"/>
                      </a:endParaRPr>
                    </a:p>
                    <a:p>
                      <a:pPr lvl="0">
                        <a:buNone/>
                      </a:pPr>
                      <a:r>
                        <a:rPr lang="en-GB" sz="900" b="0" i="0" u="none" strike="noStrike" noProof="0">
                          <a:latin typeface="United Curriculum"/>
                        </a:rPr>
                        <a:t>FIELDWORK - Collecting and using information to know more and explain what a location or place is like.</a:t>
                      </a:r>
                      <a:endParaRPr lang="en-US" sz="900">
                        <a:latin typeface="United Curriculum"/>
                      </a:endParaRPr>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latin typeface="United Curriculum"/>
                        </a:rPr>
                        <a:t>Pupils should know that: </a:t>
                      </a:r>
                      <a:endParaRPr lang="en-US"/>
                    </a:p>
                    <a:p>
                      <a:pPr lvl="0">
                        <a:lnSpc>
                          <a:spcPct val="107000"/>
                        </a:lnSpc>
                        <a:spcAft>
                          <a:spcPts val="0"/>
                        </a:spcAft>
                        <a:buNone/>
                      </a:pPr>
                      <a:endParaRPr lang="en-GB" sz="900" b="0" i="0" u="none" strike="noStrike" noProof="0">
                        <a:effectLst/>
                        <a:latin typeface="United Curriculum"/>
                      </a:endParaRPr>
                    </a:p>
                    <a:p>
                      <a:pPr lvl="0">
                        <a:lnSpc>
                          <a:spcPct val="107000"/>
                        </a:lnSpc>
                        <a:spcAft>
                          <a:spcPts val="0"/>
                        </a:spcAft>
                        <a:buNone/>
                      </a:pPr>
                      <a:r>
                        <a:rPr lang="en-GB" sz="900" b="0" i="0" u="none" strike="noStrike" noProof="0">
                          <a:effectLst/>
                        </a:rPr>
                        <a:t>- There are four cardinal points on a compass: North, East, South and West. </a:t>
                      </a:r>
                      <a:endParaRPr lang="en-US"/>
                    </a:p>
                    <a:p>
                      <a:pPr lvl="0">
                        <a:lnSpc>
                          <a:spcPct val="107000"/>
                        </a:lnSpc>
                        <a:spcAft>
                          <a:spcPts val="0"/>
                        </a:spcAft>
                        <a:buNone/>
                      </a:pPr>
                      <a:r>
                        <a:rPr lang="en-GB" sz="900" b="0" i="0" u="none" strike="noStrike" noProof="0">
                          <a:effectLst/>
                        </a:rPr>
                        <a:t>- An aerial view is an image of a place from above, much like a photograph. Sometimes it can be called a </a:t>
                      </a:r>
                      <a:r>
                        <a:rPr lang="en-GB" sz="900" b="0" i="0" u="none" strike="noStrike" noProof="0" err="1">
                          <a:effectLst/>
                        </a:rPr>
                        <a:t>birdseye</a:t>
                      </a:r>
                      <a:r>
                        <a:rPr lang="en-GB" sz="900" b="0" i="0" u="none" strike="noStrike" noProof="0">
                          <a:effectLst/>
                        </a:rPr>
                        <a:t> view. </a:t>
                      </a:r>
                      <a:endParaRPr lang="en-US"/>
                    </a:p>
                    <a:p>
                      <a:pPr lvl="0">
                        <a:lnSpc>
                          <a:spcPct val="107000"/>
                        </a:lnSpc>
                        <a:spcAft>
                          <a:spcPts val="0"/>
                        </a:spcAft>
                        <a:buNone/>
                      </a:pPr>
                      <a:r>
                        <a:rPr lang="en-GB" sz="900" b="0" i="0" u="none" strike="noStrike" noProof="0">
                          <a:effectLst/>
                        </a:rPr>
                        <a:t>- A map is a representation of a place from above.</a:t>
                      </a:r>
                      <a:endParaRPr lang="en-US"/>
                    </a:p>
                    <a:p>
                      <a:pPr lvl="0">
                        <a:lnSpc>
                          <a:spcPct val="107000"/>
                        </a:lnSpc>
                        <a:spcAft>
                          <a:spcPts val="0"/>
                        </a:spcAft>
                        <a:buNone/>
                      </a:pPr>
                      <a:r>
                        <a:rPr lang="en-GB" sz="900" b="0" i="0" u="none" strike="noStrike" noProof="0">
                          <a:effectLst/>
                        </a:rPr>
                        <a:t> - Physical features are natural features, such as valleys, lakes and rivers. = Human features are built by people, such as houses, train stations and bridges. </a:t>
                      </a:r>
                      <a:endParaRPr lang="en-US"/>
                    </a:p>
                    <a:p>
                      <a:pPr lvl="0">
                        <a:lnSpc>
                          <a:spcPct val="107000"/>
                        </a:lnSpc>
                        <a:spcAft>
                          <a:spcPts val="0"/>
                        </a:spcAft>
                        <a:buNone/>
                      </a:pPr>
                      <a:r>
                        <a:rPr lang="en-GB" sz="900" b="0" i="0" u="none" strike="noStrike" noProof="0">
                          <a:effectLst/>
                        </a:rPr>
                        <a:t>- A key shows symbols and helps a map reader to understand them on a map.</a:t>
                      </a:r>
                      <a:endParaRPr lang="en-US"/>
                    </a:p>
                    <a:p>
                      <a:pPr lvl="0">
                        <a:lnSpc>
                          <a:spcPct val="107000"/>
                        </a:lnSpc>
                        <a:spcAft>
                          <a:spcPts val="0"/>
                        </a:spcAft>
                        <a:buNone/>
                      </a:pPr>
                      <a:r>
                        <a:rPr lang="en-GB" sz="900" b="0" i="0" u="none" strike="noStrike" noProof="0">
                          <a:effectLst/>
                        </a:rPr>
                        <a:t> - Maps must have a title and a key. </a:t>
                      </a:r>
                      <a:endParaRPr lang="en-US"/>
                    </a:p>
                    <a:p>
                      <a:pPr lvl="0">
                        <a:lnSpc>
                          <a:spcPct val="107000"/>
                        </a:lnSpc>
                        <a:spcAft>
                          <a:spcPts val="0"/>
                        </a:spcAft>
                        <a:buNone/>
                      </a:pPr>
                      <a:r>
                        <a:rPr lang="en-GB" sz="900" b="0" i="0" u="none" strike="noStrike" noProof="0">
                          <a:effectLst/>
                        </a:rPr>
                        <a:t>- Sketch maps must have a title, key, North compass direction and other cardinal points of the compass.</a:t>
                      </a:r>
                      <a:endParaRPr lang="en-US"/>
                    </a:p>
                    <a:p>
                      <a:pPr lvl="0">
                        <a:lnSpc>
                          <a:spcPct val="107000"/>
                        </a:lnSpc>
                        <a:spcAft>
                          <a:spcPts val="0"/>
                        </a:spcAft>
                        <a:buNone/>
                      </a:pPr>
                      <a:r>
                        <a:rPr lang="en-GB" sz="900" b="0" i="0" u="none" strike="noStrike" noProof="0">
                          <a:effectLst/>
                        </a:rPr>
                        <a:t> - A map’s scale is the difference between your map and the distance on the ground. </a:t>
                      </a:r>
                      <a:endParaRPr lang="en-US"/>
                    </a:p>
                    <a:p>
                      <a:pPr lvl="0">
                        <a:lnSpc>
                          <a:spcPct val="107000"/>
                        </a:lnSpc>
                        <a:spcAft>
                          <a:spcPts val="0"/>
                        </a:spcAft>
                        <a:buNone/>
                      </a:pPr>
                      <a:r>
                        <a:rPr lang="en-GB" sz="900" b="0" i="0" u="none" strike="noStrike" noProof="0">
                          <a:effectLst/>
                        </a:rPr>
                        <a:t>- Large-scale maps make places appear larger, useful for looking at houses and roads. </a:t>
                      </a:r>
                      <a:endParaRPr lang="en-US"/>
                    </a:p>
                    <a:p>
                      <a:pPr lvl="0">
                        <a:lnSpc>
                          <a:spcPct val="107000"/>
                        </a:lnSpc>
                        <a:spcAft>
                          <a:spcPts val="0"/>
                        </a:spcAft>
                        <a:buNone/>
                      </a:pPr>
                      <a:r>
                        <a:rPr lang="en-GB" sz="900" b="0" i="0" u="none" strike="noStrike" noProof="0">
                          <a:effectLst/>
                        </a:rPr>
                        <a:t>- Small-scale maps make places appear smaller, useful for looking at the wider area. </a:t>
                      </a:r>
                      <a:endParaRPr lang="en-US"/>
                    </a:p>
                  </a:txBody>
                  <a:tcPr marL="68580" marR="68580" marT="0" marB="0"/>
                </a:tc>
                <a:extLst>
                  <a:ext uri="{0D108BD9-81ED-4DB2-BD59-A6C34878D82A}">
                    <a16:rowId xmlns:a16="http://schemas.microsoft.com/office/drawing/2014/main" val="956065142"/>
                  </a:ext>
                </a:extLst>
              </a:tr>
              <a:tr h="319931">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37354">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448B50DE-1DD1-CBBD-BF34-2E9E23D68B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4" name="Picture 3" descr="A chart with text on it&#10;&#10;AI-generated content may be incorrect.">
            <a:extLst>
              <a:ext uri="{FF2B5EF4-FFF2-40B4-BE49-F238E27FC236}">
                <a16:creationId xmlns:a16="http://schemas.microsoft.com/office/drawing/2014/main" id="{67B1BE3F-6FA6-D58A-A77C-3B3E4F27DCD3}"/>
              </a:ext>
            </a:extLst>
          </p:cNvPr>
          <p:cNvPicPr>
            <a:picLocks noChangeAspect="1"/>
          </p:cNvPicPr>
          <p:nvPr/>
        </p:nvPicPr>
        <p:blipFill>
          <a:blip r:embed="rId5"/>
          <a:stretch>
            <a:fillRect/>
          </a:stretch>
        </p:blipFill>
        <p:spPr>
          <a:xfrm>
            <a:off x="3242338" y="1690445"/>
            <a:ext cx="3566793" cy="1746586"/>
          </a:xfrm>
          <a:prstGeom prst="rect">
            <a:avLst/>
          </a:prstGeom>
        </p:spPr>
      </p:pic>
      <p:pic>
        <p:nvPicPr>
          <p:cNvPr id="6" name="Picture 5" descr="A black and white image of a pyramid&#10;&#10;AI-generated content may be incorrect.">
            <a:extLst>
              <a:ext uri="{FF2B5EF4-FFF2-40B4-BE49-F238E27FC236}">
                <a16:creationId xmlns:a16="http://schemas.microsoft.com/office/drawing/2014/main" id="{7919EE35-611D-9A59-3510-35A0B34777D9}"/>
              </a:ext>
            </a:extLst>
          </p:cNvPr>
          <p:cNvPicPr>
            <a:picLocks noChangeAspect="1"/>
          </p:cNvPicPr>
          <p:nvPr/>
        </p:nvPicPr>
        <p:blipFill>
          <a:blip r:embed="rId6"/>
          <a:stretch>
            <a:fillRect/>
          </a:stretch>
        </p:blipFill>
        <p:spPr>
          <a:xfrm>
            <a:off x="1584770" y="5706556"/>
            <a:ext cx="4950165" cy="892833"/>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504F133E-91F3-1780-1D05-D8ED285F2D97}"/>
              </a:ext>
            </a:extLst>
          </p:cNvPr>
          <p:cNvPicPr>
            <a:picLocks noChangeAspect="1"/>
          </p:cNvPicPr>
          <p:nvPr/>
        </p:nvPicPr>
        <p:blipFill>
          <a:blip r:embed="rId7"/>
          <a:stretch>
            <a:fillRect/>
          </a:stretch>
        </p:blipFill>
        <p:spPr>
          <a:xfrm>
            <a:off x="7113554" y="5925631"/>
            <a:ext cx="2342909" cy="628650"/>
          </a:xfrm>
          <a:prstGeom prst="rect">
            <a:avLst/>
          </a:prstGeom>
        </p:spPr>
      </p:pic>
    </p:spTree>
    <p:extLst>
      <p:ext uri="{BB962C8B-B14F-4D97-AF65-F5344CB8AC3E}">
        <p14:creationId xmlns:p14="http://schemas.microsoft.com/office/powerpoint/2010/main" val="381307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681F-1FDF-C426-D02C-4402BBE13975}"/>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A30D9346-C872-0B6E-F5AD-34D2EB5CAE86}"/>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5E188A5-8BE1-3D7A-B632-28A1BD9FB347}"/>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85168320-0D49-1CFF-7097-62E55B9E783E}"/>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D1D7BD28-CA35-5A64-D03E-7C76338AC25E}"/>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DCDC96EC-E6F4-8FA3-BC69-BF24F8EA7A10}"/>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FE781841-2460-900A-04BA-89AB45F2A806}"/>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2F026389-EA6A-8AA0-CC8D-4B88B04D7734}"/>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8FD6337E-A5E4-38E5-5EE9-226774D0BDE8}"/>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3A3FB75A-6576-08DE-AB22-7D46A34E852E}"/>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1 – Year 2</a:t>
            </a:r>
          </a:p>
        </p:txBody>
      </p:sp>
      <p:graphicFrame>
        <p:nvGraphicFramePr>
          <p:cNvPr id="8" name="Table 7">
            <a:extLst>
              <a:ext uri="{FF2B5EF4-FFF2-40B4-BE49-F238E27FC236}">
                <a16:creationId xmlns:a16="http://schemas.microsoft.com/office/drawing/2014/main" id="{32C81686-477A-2925-4919-15622592763F}"/>
              </a:ext>
            </a:extLst>
          </p:cNvPr>
          <p:cNvGraphicFramePr>
            <a:graphicFrameLocks noGrp="1"/>
          </p:cNvGraphicFramePr>
          <p:nvPr>
            <p:extLst>
              <p:ext uri="{D42A27DB-BD31-4B8C-83A1-F6EECF244321}">
                <p14:modId xmlns:p14="http://schemas.microsoft.com/office/powerpoint/2010/main" val="4280167839"/>
              </p:ext>
            </p:extLst>
          </p:nvPr>
        </p:nvGraphicFramePr>
        <p:xfrm>
          <a:off x="109863" y="869840"/>
          <a:ext cx="9702980" cy="6156973"/>
        </p:xfrm>
        <a:graphic>
          <a:graphicData uri="http://schemas.openxmlformats.org/drawingml/2006/table">
            <a:tbl>
              <a:tblPr firstRow="1" bandRow="1">
                <a:tableStyleId>{8A107856-5554-42FB-B03E-39F5DBC370BA}</a:tableStyleId>
              </a:tblPr>
              <a:tblGrid>
                <a:gridCol w="598950">
                  <a:extLst>
                    <a:ext uri="{9D8B030D-6E8A-4147-A177-3AD203B41FA5}">
                      <a16:colId xmlns:a16="http://schemas.microsoft.com/office/drawing/2014/main" val="3993469012"/>
                    </a:ext>
                  </a:extLst>
                </a:gridCol>
                <a:gridCol w="1098076">
                  <a:extLst>
                    <a:ext uri="{9D8B030D-6E8A-4147-A177-3AD203B41FA5}">
                      <a16:colId xmlns:a16="http://schemas.microsoft.com/office/drawing/2014/main" val="62550763"/>
                    </a:ext>
                  </a:extLst>
                </a:gridCol>
                <a:gridCol w="948339">
                  <a:extLst>
                    <a:ext uri="{9D8B030D-6E8A-4147-A177-3AD203B41FA5}">
                      <a16:colId xmlns:a16="http://schemas.microsoft.com/office/drawing/2014/main" val="1504996340"/>
                    </a:ext>
                  </a:extLst>
                </a:gridCol>
                <a:gridCol w="3354131">
                  <a:extLst>
                    <a:ext uri="{9D8B030D-6E8A-4147-A177-3AD203B41FA5}">
                      <a16:colId xmlns:a16="http://schemas.microsoft.com/office/drawing/2014/main" val="1503854659"/>
                    </a:ext>
                  </a:extLst>
                </a:gridCol>
                <a:gridCol w="3703484">
                  <a:extLst>
                    <a:ext uri="{9D8B030D-6E8A-4147-A177-3AD203B41FA5}">
                      <a16:colId xmlns:a16="http://schemas.microsoft.com/office/drawing/2014/main" val="799716772"/>
                    </a:ext>
                  </a:extLst>
                </a:gridCol>
              </a:tblGrid>
              <a:tr h="698032">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NC objectives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The Big Idea</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 </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Substantive Concepts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664667">
                <a:tc>
                  <a:txBody>
                    <a:bodyPr/>
                    <a:lstStyle/>
                    <a:p>
                      <a:pPr>
                        <a:lnSpc>
                          <a:spcPct val="107000"/>
                        </a:lnSpc>
                        <a:spcAft>
                          <a:spcPts val="0"/>
                        </a:spcAft>
                      </a:pPr>
                      <a:r>
                        <a:rPr lang="en-GB" sz="800" b="1">
                          <a:effectLst/>
                          <a:latin typeface="+mn-lt"/>
                          <a:ea typeface="Calibri"/>
                          <a:cs typeface="Times New Roman"/>
                        </a:rPr>
                        <a:t>Year 2  Summer Term</a:t>
                      </a:r>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r>
                        <a:rPr lang="en-GB" sz="800" b="0" i="0" u="none" strike="noStrike" noProof="0">
                          <a:effectLst/>
                        </a:rPr>
                        <a:t>Compare a small part of the UK and a contrasting non European country </a:t>
                      </a:r>
                      <a:r>
                        <a:rPr lang="en-GB" sz="800" b="0" i="0" u="none" strike="noStrike" noProof="0">
                          <a:effectLst/>
                          <a:latin typeface="United Curriculum"/>
                        </a:rPr>
                        <a:t> </a:t>
                      </a:r>
                      <a:endParaRPr lang="en-GB"/>
                    </a:p>
                  </a:txBody>
                  <a:tcPr marL="68580" marR="68580" marT="0" marB="0"/>
                </a:tc>
                <a:tc>
                  <a:txBody>
                    <a:bodyPr/>
                    <a:lstStyle/>
                    <a:p>
                      <a:pPr lvl="0" algn="l">
                        <a:spcAft>
                          <a:spcPts val="0"/>
                        </a:spcAft>
                        <a:buNone/>
                      </a:pPr>
                      <a:r>
                        <a:rPr lang="en-GB" sz="900" b="0" i="0" u="none" strike="noStrike" noProof="0">
                          <a:effectLst/>
                        </a:rPr>
                        <a:t>Place knowledge:</a:t>
                      </a:r>
                      <a:endParaRPr lang="en-US"/>
                    </a:p>
                    <a:p>
                      <a:pPr lvl="0" algn="l">
                        <a:spcAft>
                          <a:spcPts val="0"/>
                        </a:spcAft>
                        <a:buNone/>
                      </a:pPr>
                      <a:endParaRPr lang="en-GB" sz="900" b="0" i="0" u="none" strike="noStrike" noProof="0">
                        <a:effectLst/>
                      </a:endParaRPr>
                    </a:p>
                    <a:p>
                      <a:pPr lvl="0" algn="l">
                        <a:spcAft>
                          <a:spcPts val="0"/>
                        </a:spcAft>
                        <a:buNone/>
                      </a:pPr>
                      <a:r>
                        <a:rPr lang="en-GB" sz="900" b="0" i="0" u="none" strike="noStrike" noProof="0">
                          <a:effectLst/>
                        </a:rPr>
                        <a:t>Understand geographical similarities and differences through studying the human and physical geography of a small area of the United Kingdom, and of a small area in a contrasting non European country </a:t>
                      </a:r>
                      <a:endParaRPr lang="en-US"/>
                    </a:p>
                  </a:txBody>
                  <a:tcPr marL="68580" marR="68580" marT="0" marB="0"/>
                </a:tc>
                <a:tc>
                  <a:txBody>
                    <a:bodyPr/>
                    <a:lstStyle/>
                    <a:p>
                      <a:pPr lvl="0">
                        <a:buNone/>
                      </a:pPr>
                      <a:r>
                        <a:rPr lang="en-GB" sz="900" b="0" i="0" u="none" strike="noStrike" noProof="0"/>
                        <a:t>PLACE</a:t>
                      </a:r>
                      <a:endParaRPr lang="en-US"/>
                    </a:p>
                    <a:p>
                      <a:pPr lvl="0">
                        <a:buNone/>
                      </a:pPr>
                      <a:endParaRPr lang="en-GB" sz="900" b="0" i="0" u="none" strike="noStrike" noProof="0"/>
                    </a:p>
                    <a:p>
                      <a:pPr lvl="0">
                        <a:buNone/>
                      </a:pPr>
                      <a:r>
                        <a:rPr lang="en-GB" sz="900" b="0" i="0" u="none" strike="noStrike" noProof="0"/>
                        <a:t>The study of what a location is like by looking and the human and physical features.</a:t>
                      </a:r>
                      <a:endParaRPr lang="en-US"/>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latin typeface="United Curriculum"/>
                        </a:rPr>
                        <a:t>Pupils should know that: </a:t>
                      </a:r>
                      <a:endParaRPr lang="en-US"/>
                    </a:p>
                    <a:p>
                      <a:pPr lvl="0">
                        <a:lnSpc>
                          <a:spcPct val="107000"/>
                        </a:lnSpc>
                        <a:spcAft>
                          <a:spcPts val="0"/>
                        </a:spcAft>
                        <a:buNone/>
                      </a:pPr>
                      <a:endParaRPr lang="en-GB" sz="900" b="0" i="0" u="none" strike="noStrike" noProof="0">
                        <a:effectLst/>
                        <a:latin typeface="United Curriculum"/>
                      </a:endParaRPr>
                    </a:p>
                    <a:p>
                      <a:pPr lvl="0">
                        <a:lnSpc>
                          <a:spcPct val="107000"/>
                        </a:lnSpc>
                        <a:spcAft>
                          <a:spcPts val="0"/>
                        </a:spcAft>
                        <a:buNone/>
                      </a:pPr>
                      <a:r>
                        <a:rPr lang="en-GB" sz="900" b="0" i="0" u="none" strike="noStrike" noProof="0">
                          <a:effectLst/>
                          <a:latin typeface="United Curriculum"/>
                        </a:rPr>
                        <a:t>- The capital city of England is London. </a:t>
                      </a:r>
                      <a:endParaRPr lang="en-GB"/>
                    </a:p>
                    <a:p>
                      <a:pPr lvl="0">
                        <a:lnSpc>
                          <a:spcPct val="107000"/>
                        </a:lnSpc>
                        <a:spcAft>
                          <a:spcPts val="0"/>
                        </a:spcAft>
                        <a:buNone/>
                      </a:pPr>
                      <a:r>
                        <a:rPr lang="en-GB" sz="900" b="0" i="0" u="none" strike="noStrike" noProof="0">
                          <a:effectLst/>
                          <a:latin typeface="United Curriculum"/>
                        </a:rPr>
                        <a:t>- The United Kingdom is in the continent of Europe. </a:t>
                      </a:r>
                      <a:endParaRPr lang="en-GB"/>
                    </a:p>
                    <a:p>
                      <a:pPr lvl="0">
                        <a:lnSpc>
                          <a:spcPct val="107000"/>
                        </a:lnSpc>
                        <a:spcAft>
                          <a:spcPts val="0"/>
                        </a:spcAft>
                        <a:buNone/>
                      </a:pPr>
                      <a:r>
                        <a:rPr lang="en-GB" sz="900" b="0" i="0" u="none" strike="noStrike" noProof="0">
                          <a:effectLst/>
                          <a:latin typeface="United Curriculum"/>
                        </a:rPr>
                        <a:t>- The Tower of London and the London Eye are London landmarks.</a:t>
                      </a:r>
                      <a:endParaRPr lang="en-GB"/>
                    </a:p>
                    <a:p>
                      <a:pPr lvl="0">
                        <a:lnSpc>
                          <a:spcPct val="107000"/>
                        </a:lnSpc>
                        <a:spcAft>
                          <a:spcPts val="0"/>
                        </a:spcAft>
                        <a:buNone/>
                      </a:pPr>
                      <a:r>
                        <a:rPr lang="en-GB" sz="900" b="0" i="0" u="none" strike="noStrike" noProof="0">
                          <a:effectLst/>
                          <a:latin typeface="United Curriculum"/>
                        </a:rPr>
                        <a:t>- The capital city of Kenya is Nairobi. </a:t>
                      </a:r>
                      <a:endParaRPr lang="en-GB"/>
                    </a:p>
                    <a:p>
                      <a:pPr lvl="0">
                        <a:lnSpc>
                          <a:spcPct val="107000"/>
                        </a:lnSpc>
                        <a:spcAft>
                          <a:spcPts val="0"/>
                        </a:spcAft>
                        <a:buNone/>
                      </a:pPr>
                      <a:r>
                        <a:rPr lang="en-GB" sz="900" b="0" i="0" u="none" strike="noStrike" noProof="0">
                          <a:effectLst/>
                          <a:latin typeface="United Curriculum"/>
                        </a:rPr>
                        <a:t>- Kenya is a country in the continent of Africa and can be found on the Equator. </a:t>
                      </a:r>
                      <a:endParaRPr lang="en-GB"/>
                    </a:p>
                    <a:p>
                      <a:pPr lvl="0">
                        <a:lnSpc>
                          <a:spcPct val="107000"/>
                        </a:lnSpc>
                        <a:spcAft>
                          <a:spcPts val="0"/>
                        </a:spcAft>
                        <a:buNone/>
                      </a:pPr>
                      <a:r>
                        <a:rPr lang="en-GB" sz="900" b="0" i="0" u="none" strike="noStrike" noProof="0">
                          <a:effectLst/>
                          <a:latin typeface="United Curriculum"/>
                        </a:rPr>
                        <a:t>- Kenya has a coastline and is 2 ½ times bigger than the UK. </a:t>
                      </a:r>
                      <a:endParaRPr lang="en-GB"/>
                    </a:p>
                    <a:p>
                      <a:pPr lvl="0">
                        <a:lnSpc>
                          <a:spcPct val="107000"/>
                        </a:lnSpc>
                        <a:spcAft>
                          <a:spcPts val="0"/>
                        </a:spcAft>
                        <a:buNone/>
                      </a:pPr>
                      <a:r>
                        <a:rPr lang="en-GB" sz="900" b="0" i="0" u="none" strike="noStrike" noProof="0">
                          <a:effectLst/>
                          <a:latin typeface="United Curriculum"/>
                        </a:rPr>
                        <a:t>- Some of Kenya’s notable physical features include Mount Kenya, savannahs and Lake Victoria. </a:t>
                      </a:r>
                      <a:endParaRPr lang="en-GB"/>
                    </a:p>
                    <a:p>
                      <a:pPr lvl="0">
                        <a:lnSpc>
                          <a:spcPct val="107000"/>
                        </a:lnSpc>
                        <a:spcAft>
                          <a:spcPts val="0"/>
                        </a:spcAft>
                        <a:buNone/>
                      </a:pPr>
                      <a:r>
                        <a:rPr lang="en-GB" sz="900" b="0" i="0" u="none" strike="noStrike" noProof="0">
                          <a:effectLst/>
                          <a:latin typeface="United Curriculum"/>
                        </a:rPr>
                        <a:t>- A savannah has dry grassland, is flat and spreads over a vast area and has few trees. </a:t>
                      </a:r>
                      <a:endParaRPr lang="en-GB"/>
                    </a:p>
                    <a:p>
                      <a:pPr lvl="0">
                        <a:lnSpc>
                          <a:spcPct val="107000"/>
                        </a:lnSpc>
                        <a:spcAft>
                          <a:spcPts val="0"/>
                        </a:spcAft>
                        <a:buNone/>
                      </a:pPr>
                      <a:r>
                        <a:rPr lang="en-GB" sz="900" b="0" i="0" u="none" strike="noStrike" noProof="0">
                          <a:effectLst/>
                          <a:latin typeface="United Curriculum"/>
                        </a:rPr>
                        <a:t>- The Maasai tribe are the native people of Kenya who are proud and courageous warriors. They herd cattle and goats.</a:t>
                      </a:r>
                      <a:endParaRPr lang="en-GB"/>
                    </a:p>
                    <a:p>
                      <a:pPr lvl="0">
                        <a:lnSpc>
                          <a:spcPct val="107000"/>
                        </a:lnSpc>
                        <a:spcAft>
                          <a:spcPts val="0"/>
                        </a:spcAft>
                        <a:buNone/>
                      </a:pPr>
                      <a:r>
                        <a:rPr lang="en-GB" sz="900" b="0" i="0" u="none" strike="noStrike" noProof="0">
                          <a:effectLst/>
                          <a:latin typeface="United Curriculum"/>
                        </a:rPr>
                        <a:t> - The colours of the Kenyan flag have significance (black – the people, blood – blood, green – wealth and white – peace) - Nairobi has a national park, is a bustling city, is an urban area and has fascinating wildlife. </a:t>
                      </a:r>
                      <a:endParaRPr lang="en-GB"/>
                    </a:p>
                    <a:p>
                      <a:pPr lvl="0">
                        <a:lnSpc>
                          <a:spcPct val="107000"/>
                        </a:lnSpc>
                        <a:spcAft>
                          <a:spcPts val="0"/>
                        </a:spcAft>
                        <a:buNone/>
                      </a:pPr>
                      <a:r>
                        <a:rPr lang="en-GB" sz="900" b="0" i="0" u="none" strike="noStrike" noProof="0">
                          <a:effectLst/>
                          <a:latin typeface="United Curriculum"/>
                        </a:rPr>
                        <a:t>- Nairobi has slums, where more than half of the people in Nairobi live in poverty. </a:t>
                      </a:r>
                      <a:endParaRPr lang="en-GB"/>
                    </a:p>
                    <a:p>
                      <a:pPr lvl="0">
                        <a:lnSpc>
                          <a:spcPct val="107000"/>
                        </a:lnSpc>
                        <a:spcAft>
                          <a:spcPts val="0"/>
                        </a:spcAft>
                        <a:buNone/>
                      </a:pPr>
                      <a:r>
                        <a:rPr lang="en-GB" sz="900" b="0" i="0" u="none" strike="noStrike" noProof="0">
                          <a:effectLst/>
                          <a:latin typeface="United Curriculum"/>
                        </a:rPr>
                        <a:t>- Like London’s Big Ben, Nairobi has a Parliament Clock Tower. </a:t>
                      </a:r>
                      <a:endParaRPr lang="en-GB"/>
                    </a:p>
                    <a:p>
                      <a:pPr lvl="0">
                        <a:lnSpc>
                          <a:spcPct val="107000"/>
                        </a:lnSpc>
                        <a:spcAft>
                          <a:spcPts val="0"/>
                        </a:spcAft>
                        <a:buNone/>
                      </a:pPr>
                      <a:r>
                        <a:rPr lang="en-GB" sz="900" b="0" i="0" u="none" strike="noStrike" noProof="0">
                          <a:effectLst/>
                          <a:latin typeface="United Curriculum"/>
                        </a:rPr>
                        <a:t>- Both London and Nairobi are urban places and busy cities.</a:t>
                      </a:r>
                      <a:endParaRPr lang="en-GB"/>
                    </a:p>
                    <a:p>
                      <a:pPr lvl="0">
                        <a:lnSpc>
                          <a:spcPct val="107000"/>
                        </a:lnSpc>
                        <a:spcAft>
                          <a:spcPts val="0"/>
                        </a:spcAft>
                        <a:buNone/>
                      </a:pPr>
                      <a:r>
                        <a:rPr lang="en-GB" sz="900" b="0" i="0" u="none" strike="noStrike" noProof="0">
                          <a:effectLst/>
                          <a:latin typeface="United Curriculum"/>
                        </a:rPr>
                        <a:t>- Nairobi has slums and savannahs unlike London.</a:t>
                      </a:r>
                      <a:endParaRPr lang="en-GB"/>
                    </a:p>
                    <a:p>
                      <a:pPr lvl="0">
                        <a:lnSpc>
                          <a:spcPct val="107000"/>
                        </a:lnSpc>
                        <a:spcAft>
                          <a:spcPts val="0"/>
                        </a:spcAft>
                        <a:buNone/>
                      </a:pPr>
                      <a:r>
                        <a:rPr lang="en-GB" sz="900" b="0" i="0" u="none" strike="noStrike" noProof="0">
                          <a:effectLst/>
                          <a:latin typeface="United Curriculum"/>
                        </a:rPr>
                        <a:t> - The climate in London and Nairobi is different due to their locations.</a:t>
                      </a:r>
                      <a:endParaRPr lang="en-GB"/>
                    </a:p>
                    <a:p>
                      <a:pPr lvl="0">
                        <a:lnSpc>
                          <a:spcPct val="107000"/>
                        </a:lnSpc>
                        <a:spcAft>
                          <a:spcPts val="0"/>
                        </a:spcAft>
                        <a:buNone/>
                      </a:pPr>
                      <a:r>
                        <a:rPr lang="en-GB" sz="900" b="0" i="0" u="none" strike="noStrike" noProof="0">
                          <a:effectLst/>
                          <a:latin typeface="United Curriculum"/>
                        </a:rPr>
                        <a:t> - London and Nairobi both have rivers, landmarks and are urban places.</a:t>
                      </a:r>
                      <a:endParaRPr lang="en-GB"/>
                    </a:p>
                  </a:txBody>
                  <a:tcPr marL="68580" marR="68580" marT="0" marB="0"/>
                </a:tc>
                <a:extLst>
                  <a:ext uri="{0D108BD9-81ED-4DB2-BD59-A6C34878D82A}">
                    <a16:rowId xmlns:a16="http://schemas.microsoft.com/office/drawing/2014/main" val="956065142"/>
                  </a:ext>
                </a:extLst>
              </a:tr>
              <a:tr h="319931">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37354">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836F920D-923E-7BAF-6B83-D0212A8447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white rectangular box with black text&#10;&#10;AI-generated content may be incorrect.">
            <a:extLst>
              <a:ext uri="{FF2B5EF4-FFF2-40B4-BE49-F238E27FC236}">
                <a16:creationId xmlns:a16="http://schemas.microsoft.com/office/drawing/2014/main" id="{B3E67FCC-D2C3-285D-C245-9994060897E5}"/>
              </a:ext>
            </a:extLst>
          </p:cNvPr>
          <p:cNvPicPr>
            <a:picLocks noChangeAspect="1"/>
          </p:cNvPicPr>
          <p:nvPr/>
        </p:nvPicPr>
        <p:blipFill>
          <a:blip r:embed="rId5"/>
          <a:stretch>
            <a:fillRect/>
          </a:stretch>
        </p:blipFill>
        <p:spPr>
          <a:xfrm>
            <a:off x="2776157" y="1653115"/>
            <a:ext cx="3327281" cy="1537405"/>
          </a:xfrm>
          <a:prstGeom prst="rect">
            <a:avLst/>
          </a:prstGeom>
        </p:spPr>
      </p:pic>
      <p:pic>
        <p:nvPicPr>
          <p:cNvPr id="7" name="Picture 6" descr="A screenshot of a video game&#10;&#10;AI-generated content may be incorrect.">
            <a:extLst>
              <a:ext uri="{FF2B5EF4-FFF2-40B4-BE49-F238E27FC236}">
                <a16:creationId xmlns:a16="http://schemas.microsoft.com/office/drawing/2014/main" id="{5E446151-E5BA-5F9B-ED4A-EB16C27A6252}"/>
              </a:ext>
            </a:extLst>
          </p:cNvPr>
          <p:cNvPicPr>
            <a:picLocks noChangeAspect="1"/>
          </p:cNvPicPr>
          <p:nvPr/>
        </p:nvPicPr>
        <p:blipFill>
          <a:blip r:embed="rId6"/>
          <a:stretch>
            <a:fillRect/>
          </a:stretch>
        </p:blipFill>
        <p:spPr>
          <a:xfrm>
            <a:off x="1332542" y="6138741"/>
            <a:ext cx="4594025" cy="861676"/>
          </a:xfrm>
          <a:prstGeom prst="rect">
            <a:avLst/>
          </a:prstGeom>
        </p:spPr>
      </p:pic>
      <p:pic>
        <p:nvPicPr>
          <p:cNvPr id="11" name="Picture 10" descr="A close-up of a word&#10;&#10;AI-generated content may be incorrect.">
            <a:extLst>
              <a:ext uri="{FF2B5EF4-FFF2-40B4-BE49-F238E27FC236}">
                <a16:creationId xmlns:a16="http://schemas.microsoft.com/office/drawing/2014/main" id="{A570FFF5-DD6E-80B4-8309-AC81B9106E5A}"/>
              </a:ext>
            </a:extLst>
          </p:cNvPr>
          <p:cNvPicPr>
            <a:picLocks noChangeAspect="1"/>
          </p:cNvPicPr>
          <p:nvPr/>
        </p:nvPicPr>
        <p:blipFill>
          <a:blip r:embed="rId7"/>
          <a:stretch>
            <a:fillRect/>
          </a:stretch>
        </p:blipFill>
        <p:spPr>
          <a:xfrm>
            <a:off x="6327212" y="6274304"/>
            <a:ext cx="3000067" cy="590550"/>
          </a:xfrm>
          <a:prstGeom prst="rect">
            <a:avLst/>
          </a:prstGeom>
        </p:spPr>
      </p:pic>
    </p:spTree>
    <p:extLst>
      <p:ext uri="{BB962C8B-B14F-4D97-AF65-F5344CB8AC3E}">
        <p14:creationId xmlns:p14="http://schemas.microsoft.com/office/powerpoint/2010/main" val="346240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EAF92-835E-3146-42FC-CEC8C0E08CBE}"/>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A9269609-1550-B206-74CE-E8C5E3B8717E}"/>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B39B748-CA3F-DC9D-F674-E02203325FB4}"/>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DED682D6-EC46-1ACF-46E8-294427235BFF}"/>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E4BA1D68-846C-A9B1-99D2-1F87D162F5F0}"/>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840712E-3387-E407-837E-289EA5ABB5C2}"/>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C090D63C-1E8A-3BCB-F171-2C8F550F4DE2}"/>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9F119810-969D-8145-CC5D-2CDCF9E1D34D}"/>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5E2ED35B-51F4-E2EA-079F-502FE23B2980}"/>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FCB99C9C-17BF-5B34-E3B3-9ACC5BF6CC76}"/>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3</a:t>
            </a:r>
          </a:p>
        </p:txBody>
      </p:sp>
      <p:graphicFrame>
        <p:nvGraphicFramePr>
          <p:cNvPr id="8" name="Table 7">
            <a:extLst>
              <a:ext uri="{FF2B5EF4-FFF2-40B4-BE49-F238E27FC236}">
                <a16:creationId xmlns:a16="http://schemas.microsoft.com/office/drawing/2014/main" id="{27740B0A-3A9B-B9F2-C915-F6B7BAB0F678}"/>
              </a:ext>
            </a:extLst>
          </p:cNvPr>
          <p:cNvGraphicFramePr>
            <a:graphicFrameLocks noGrp="1"/>
          </p:cNvGraphicFramePr>
          <p:nvPr>
            <p:extLst>
              <p:ext uri="{D42A27DB-BD31-4B8C-83A1-F6EECF244321}">
                <p14:modId xmlns:p14="http://schemas.microsoft.com/office/powerpoint/2010/main" val="4007206095"/>
              </p:ext>
            </p:extLst>
          </p:nvPr>
        </p:nvGraphicFramePr>
        <p:xfrm>
          <a:off x="109863" y="869840"/>
          <a:ext cx="9702955" cy="5719984"/>
        </p:xfrm>
        <a:graphic>
          <a:graphicData uri="http://schemas.openxmlformats.org/drawingml/2006/table">
            <a:tbl>
              <a:tblPr firstRow="1" bandRow="1">
                <a:tableStyleId>{8A107856-5554-42FB-B03E-39F5DBC370BA}</a:tableStyleId>
              </a:tblPr>
              <a:tblGrid>
                <a:gridCol w="539054">
                  <a:extLst>
                    <a:ext uri="{9D8B030D-6E8A-4147-A177-3AD203B41FA5}">
                      <a16:colId xmlns:a16="http://schemas.microsoft.com/office/drawing/2014/main" val="3993469012"/>
                    </a:ext>
                  </a:extLst>
                </a:gridCol>
                <a:gridCol w="1806838">
                  <a:extLst>
                    <a:ext uri="{9D8B030D-6E8A-4147-A177-3AD203B41FA5}">
                      <a16:colId xmlns:a16="http://schemas.microsoft.com/office/drawing/2014/main" val="62550763"/>
                    </a:ext>
                  </a:extLst>
                </a:gridCol>
                <a:gridCol w="978279">
                  <a:extLst>
                    <a:ext uri="{9D8B030D-6E8A-4147-A177-3AD203B41FA5}">
                      <a16:colId xmlns:a16="http://schemas.microsoft.com/office/drawing/2014/main" val="1504996340"/>
                    </a:ext>
                  </a:extLst>
                </a:gridCol>
                <a:gridCol w="3953082">
                  <a:extLst>
                    <a:ext uri="{9D8B030D-6E8A-4147-A177-3AD203B41FA5}">
                      <a16:colId xmlns:a16="http://schemas.microsoft.com/office/drawing/2014/main" val="1503854659"/>
                    </a:ext>
                  </a:extLst>
                </a:gridCol>
                <a:gridCol w="2425702">
                  <a:extLst>
                    <a:ext uri="{9D8B030D-6E8A-4147-A177-3AD203B41FA5}">
                      <a16:colId xmlns:a16="http://schemas.microsoft.com/office/drawing/2014/main" val="799716772"/>
                    </a:ext>
                  </a:extLst>
                </a:gridCol>
              </a:tblGrid>
              <a:tr h="698032">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NC objectives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The Big Idea</a:t>
                      </a:r>
                      <a:endParaRPr lang="en-GB" sz="1100" dirty="0">
                        <a:effectLst/>
                        <a:latin typeface="+mj-lt"/>
                        <a:ea typeface="Calibri"/>
                        <a:cs typeface="Times New Roman"/>
                      </a:endParaRPr>
                    </a:p>
                    <a:p>
                      <a:pPr algn="ctr">
                        <a:lnSpc>
                          <a:spcPct val="107000"/>
                        </a:lnSpc>
                        <a:spcAft>
                          <a:spcPts val="0"/>
                        </a:spcAft>
                      </a:pPr>
                      <a:endParaRPr lang="en-GB" sz="1100" dirty="0">
                        <a:effectLst/>
                        <a:latin typeface="+mj-lt"/>
                        <a:ea typeface="Calibri"/>
                        <a:cs typeface="Times New Roman"/>
                      </a:endParaRPr>
                    </a:p>
                    <a:p>
                      <a:pPr algn="ctr">
                        <a:lnSpc>
                          <a:spcPct val="107000"/>
                        </a:lnSpc>
                        <a:spcAft>
                          <a:spcPts val="0"/>
                        </a:spcAft>
                      </a:pPr>
                      <a:r>
                        <a:rPr lang="en-GB" sz="1000" b="1" dirty="0">
                          <a:effectLst/>
                          <a:latin typeface="+mj-lt"/>
                          <a:ea typeface="Calibri"/>
                          <a:cs typeface="Times New Roman"/>
                        </a:rPr>
                        <a:t>Substantive Concepts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664667">
                <a:tc>
                  <a:txBody>
                    <a:bodyPr/>
                    <a:lstStyle/>
                    <a:p>
                      <a:pPr>
                        <a:lnSpc>
                          <a:spcPct val="107000"/>
                        </a:lnSpc>
                        <a:spcAft>
                          <a:spcPts val="0"/>
                        </a:spcAft>
                      </a:pPr>
                      <a:r>
                        <a:rPr lang="en-GB" sz="800" b="1" dirty="0">
                          <a:effectLst/>
                          <a:latin typeface="+mn-lt"/>
                          <a:ea typeface="Calibri"/>
                          <a:cs typeface="Times New Roman"/>
                        </a:rPr>
                        <a:t>Year 3 Autumn Term</a:t>
                      </a:r>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r>
                        <a:rPr lang="en-GB" sz="800" b="0" i="0" u="none" strike="noStrike" noProof="0" dirty="0">
                          <a:effectLst/>
                        </a:rPr>
                        <a:t> Fieldwork and Map skills </a:t>
                      </a:r>
                      <a:endParaRPr lang="en-GB" dirty="0"/>
                    </a:p>
                  </a:txBody>
                  <a:tcPr marL="68580" marR="68580" marT="0" marB="0"/>
                </a:tc>
                <a:tc>
                  <a:txBody>
                    <a:bodyPr/>
                    <a:lstStyle/>
                    <a:p>
                      <a:pPr lvl="0" algn="l">
                        <a:spcAft>
                          <a:spcPts val="0"/>
                        </a:spcAft>
                        <a:buNone/>
                      </a:pPr>
                      <a:r>
                        <a:rPr lang="en-GB" sz="800" b="0" i="0" u="none" strike="noStrike" noProof="0" dirty="0">
                          <a:effectLst/>
                          <a:latin typeface="United Curriculum"/>
                        </a:rPr>
                        <a:t>Human and physical geography </a:t>
                      </a:r>
                      <a:endParaRPr lang="en-US" sz="800" dirty="0"/>
                    </a:p>
                    <a:p>
                      <a:pPr lvl="0" algn="l">
                        <a:spcAft>
                          <a:spcPts val="0"/>
                        </a:spcAft>
                        <a:buNone/>
                      </a:pPr>
                      <a:r>
                        <a:rPr lang="en-GB" sz="800" b="0" i="0" u="none" strike="noStrike" noProof="0" dirty="0">
                          <a:effectLst/>
                          <a:latin typeface="United Curriculum"/>
                        </a:rPr>
                        <a:t>- describe and understand key aspects of: </a:t>
                      </a:r>
                      <a:endParaRPr lang="en-US" sz="800" dirty="0"/>
                    </a:p>
                    <a:p>
                      <a:pPr lvl="0" algn="l">
                        <a:spcAft>
                          <a:spcPts val="0"/>
                        </a:spcAft>
                        <a:buNone/>
                      </a:pPr>
                      <a:r>
                        <a:rPr lang="en-GB" sz="800" b="0" i="0" u="none" strike="noStrike" noProof="0" dirty="0">
                          <a:effectLst/>
                          <a:latin typeface="United Curriculum"/>
                        </a:rPr>
                        <a:t>- physical geography, including: climate zones, biomes and vegetation belts, rivers, mountains, volcanoes and earthquakes, and the water cycle </a:t>
                      </a:r>
                      <a:endParaRPr lang="en-US" sz="800" dirty="0"/>
                    </a:p>
                    <a:p>
                      <a:pPr lvl="0" algn="l">
                        <a:spcAft>
                          <a:spcPts val="0"/>
                        </a:spcAft>
                        <a:buNone/>
                      </a:pPr>
                      <a:r>
                        <a:rPr lang="en-GB" sz="800" b="0" i="0" u="none" strike="noStrike" noProof="0" dirty="0">
                          <a:effectLst/>
                          <a:latin typeface="United Curriculum"/>
                        </a:rPr>
                        <a:t>- human geography, including: types of settlement and land use, economic activity including trade links, and the distribution of natural resources including energy, food, minerals and water Geographical skills and fieldwork: </a:t>
                      </a:r>
                      <a:endParaRPr lang="en-US" sz="800" dirty="0"/>
                    </a:p>
                    <a:p>
                      <a:pPr lvl="0" algn="l">
                        <a:spcAft>
                          <a:spcPts val="0"/>
                        </a:spcAft>
                        <a:buNone/>
                      </a:pPr>
                      <a:r>
                        <a:rPr lang="en-GB" sz="800" b="0" i="0" u="none" strike="noStrike" noProof="0" dirty="0">
                          <a:effectLst/>
                          <a:latin typeface="United Curriculum"/>
                        </a:rPr>
                        <a:t>- use maps, atlases, globes and digital/computer mapping to locate countries and describe features studied - use the eight points of a compass (including the use of </a:t>
                      </a:r>
                      <a:r>
                        <a:rPr lang="en-GB" sz="800" b="0" i="0" u="none" strike="noStrike" noProof="0" dirty="0">
                          <a:effectLst/>
                        </a:rPr>
                        <a:t>Ordnance Survey maps) to build their knowledge of the United Kingdom and the wider world </a:t>
                      </a:r>
                      <a:endParaRPr lang="en-US" sz="800" dirty="0"/>
                    </a:p>
                    <a:p>
                      <a:pPr lvl="0" algn="l">
                        <a:spcAft>
                          <a:spcPts val="0"/>
                        </a:spcAft>
                        <a:buNone/>
                      </a:pPr>
                      <a:r>
                        <a:rPr lang="en-GB" sz="800" b="0" i="0" u="none" strike="noStrike" noProof="0" dirty="0">
                          <a:effectLst/>
                        </a:rPr>
                        <a:t>- use fieldwork to observe, measure, record and present the human and physical features in the local area using a range of methods, including sketch maps, plans and graphs, and digital technologies</a:t>
                      </a:r>
                      <a:endParaRPr lang="en-US" sz="800" dirty="0"/>
                    </a:p>
                  </a:txBody>
                  <a:tcPr marL="68580" marR="68580" marT="0" marB="0"/>
                </a:tc>
                <a:tc>
                  <a:txBody>
                    <a:bodyPr/>
                    <a:lstStyle/>
                    <a:p>
                      <a:pPr lvl="0">
                        <a:buNone/>
                      </a:pPr>
                      <a:r>
                        <a:rPr lang="en-GB" sz="800" b="0" i="0" u="none" strike="noStrike" noProof="0" dirty="0">
                          <a:latin typeface="United Curriculum"/>
                        </a:rPr>
                        <a:t>LOCATION </a:t>
                      </a:r>
                      <a:endParaRPr lang="en-US" dirty="0"/>
                    </a:p>
                    <a:p>
                      <a:pPr lvl="0">
                        <a:buNone/>
                      </a:pPr>
                      <a:r>
                        <a:rPr lang="en-GB" sz="800" b="0" i="0" u="none" strike="noStrike" noProof="0" dirty="0">
                          <a:latin typeface="United Curriculum"/>
                        </a:rPr>
                        <a:t>PLACE </a:t>
                      </a:r>
                    </a:p>
                    <a:p>
                      <a:pPr lvl="0">
                        <a:buNone/>
                      </a:pPr>
                      <a:r>
                        <a:rPr lang="en-GB" sz="800" b="0" i="0" u="none" strike="noStrike" noProof="0" dirty="0">
                          <a:latin typeface="United Curriculum"/>
                        </a:rPr>
                        <a:t>HUMAN FEATURES </a:t>
                      </a:r>
                      <a:endParaRPr lang="en-GB" dirty="0"/>
                    </a:p>
                    <a:p>
                      <a:pPr lvl="0">
                        <a:buNone/>
                      </a:pPr>
                      <a:r>
                        <a:rPr lang="en-GB" sz="800" b="0" i="0" u="none" strike="noStrike" noProof="0" dirty="0">
                          <a:latin typeface="United Curriculum"/>
                        </a:rPr>
                        <a:t>PHYSICAL FEATURES GEOGRAPHICAL SKILLS  FIELDWORK </a:t>
                      </a:r>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dirty="0">
                          <a:effectLst/>
                        </a:rPr>
                        <a:t>Pupils should know that:</a:t>
                      </a:r>
                      <a:endParaRPr lang="en-GB" sz="900" dirty="0"/>
                    </a:p>
                    <a:p>
                      <a:pPr lvl="0">
                        <a:lnSpc>
                          <a:spcPct val="107000"/>
                        </a:lnSpc>
                        <a:spcAft>
                          <a:spcPts val="0"/>
                        </a:spcAft>
                        <a:buNone/>
                      </a:pPr>
                      <a:r>
                        <a:rPr lang="en-GB" sz="900" b="0" i="0" u="none" strike="noStrike" noProof="0" dirty="0">
                          <a:effectLst/>
                        </a:rPr>
                        <a:t> - There are four cardinal points on a compass: North, East, South and West. - Cardinal points are the essential compass points.</a:t>
                      </a:r>
                      <a:endParaRPr lang="en-GB" sz="900" dirty="0"/>
                    </a:p>
                    <a:p>
                      <a:pPr lvl="0">
                        <a:lnSpc>
                          <a:spcPct val="107000"/>
                        </a:lnSpc>
                        <a:spcAft>
                          <a:spcPts val="0"/>
                        </a:spcAft>
                        <a:buNone/>
                      </a:pPr>
                      <a:r>
                        <a:rPr lang="en-GB" sz="900" b="0" i="0" u="none" strike="noStrike" noProof="0" dirty="0">
                          <a:effectLst/>
                        </a:rPr>
                        <a:t> - Intercardinal points are points in between the cardinal points: North East, South East, South West and North West. </a:t>
                      </a:r>
                      <a:endParaRPr lang="en-GB" sz="900" dirty="0"/>
                    </a:p>
                    <a:p>
                      <a:pPr lvl="0">
                        <a:lnSpc>
                          <a:spcPct val="107000"/>
                        </a:lnSpc>
                        <a:spcAft>
                          <a:spcPts val="0"/>
                        </a:spcAft>
                        <a:buNone/>
                      </a:pPr>
                      <a:r>
                        <a:rPr lang="en-GB" sz="900" b="0" i="0" u="none" strike="noStrike" noProof="0" dirty="0">
                          <a:effectLst/>
                        </a:rPr>
                        <a:t>- Intercardinal means between essential.</a:t>
                      </a:r>
                      <a:endParaRPr lang="en-GB" sz="900" dirty="0"/>
                    </a:p>
                    <a:p>
                      <a:pPr lvl="0">
                        <a:lnSpc>
                          <a:spcPct val="107000"/>
                        </a:lnSpc>
                        <a:spcAft>
                          <a:spcPts val="0"/>
                        </a:spcAft>
                        <a:buNone/>
                      </a:pPr>
                      <a:r>
                        <a:rPr lang="en-GB" sz="900" b="0" i="0" u="none" strike="noStrike" noProof="0" dirty="0">
                          <a:effectLst/>
                        </a:rPr>
                        <a:t> - Physical features are natural features such as fields and rivers. </a:t>
                      </a:r>
                      <a:endParaRPr lang="en-GB" sz="900" dirty="0"/>
                    </a:p>
                    <a:p>
                      <a:pPr lvl="0">
                        <a:lnSpc>
                          <a:spcPct val="107000"/>
                        </a:lnSpc>
                        <a:spcAft>
                          <a:spcPts val="0"/>
                        </a:spcAft>
                        <a:buNone/>
                      </a:pPr>
                      <a:r>
                        <a:rPr lang="en-GB" sz="900" b="0" i="0" u="none" strike="noStrike" noProof="0" dirty="0">
                          <a:effectLst/>
                        </a:rPr>
                        <a:t>- Human features are man-made features such as cities and bridges. - A settlement in a location where many people live.</a:t>
                      </a:r>
                      <a:endParaRPr lang="en-GB" sz="900" dirty="0"/>
                    </a:p>
                    <a:p>
                      <a:pPr lvl="0">
                        <a:lnSpc>
                          <a:spcPct val="107000"/>
                        </a:lnSpc>
                        <a:spcAft>
                          <a:spcPts val="0"/>
                        </a:spcAft>
                        <a:buNone/>
                      </a:pPr>
                      <a:r>
                        <a:rPr lang="en-GB" sz="900" b="0" i="0" u="none" strike="noStrike" noProof="0" dirty="0">
                          <a:effectLst/>
                        </a:rPr>
                        <a:t> - Trade means the marking, selling and buying of goods, or doing jobs to make money. </a:t>
                      </a:r>
                      <a:endParaRPr lang="en-GB" sz="900" dirty="0"/>
                    </a:p>
                    <a:p>
                      <a:pPr lvl="0">
                        <a:lnSpc>
                          <a:spcPct val="107000"/>
                        </a:lnSpc>
                        <a:spcAft>
                          <a:spcPts val="0"/>
                        </a:spcAft>
                        <a:buNone/>
                      </a:pPr>
                      <a:r>
                        <a:rPr lang="en-GB" sz="900" b="0" i="0" u="none" strike="noStrike" noProof="0" dirty="0">
                          <a:effectLst/>
                        </a:rPr>
                        <a:t>- Recreation is when people relax or take part in sport.</a:t>
                      </a:r>
                      <a:endParaRPr lang="en-GB" sz="900" dirty="0"/>
                    </a:p>
                    <a:p>
                      <a:pPr lvl="0">
                        <a:lnSpc>
                          <a:spcPct val="107000"/>
                        </a:lnSpc>
                        <a:spcAft>
                          <a:spcPts val="0"/>
                        </a:spcAft>
                        <a:buNone/>
                      </a:pPr>
                      <a:r>
                        <a:rPr lang="en-GB" sz="900" b="0" i="0" u="none" strike="noStrike" noProof="0" dirty="0">
                          <a:effectLst/>
                        </a:rPr>
                        <a:t> - Travel describes the movement or people and goods. </a:t>
                      </a:r>
                      <a:endParaRPr lang="en-GB" sz="900" dirty="0"/>
                    </a:p>
                    <a:p>
                      <a:pPr lvl="0">
                        <a:lnSpc>
                          <a:spcPct val="107000"/>
                        </a:lnSpc>
                        <a:spcAft>
                          <a:spcPts val="0"/>
                        </a:spcAft>
                        <a:buNone/>
                      </a:pPr>
                      <a:endParaRPr lang="en-GB" sz="900" b="0" i="0" u="none" strike="noStrike" noProof="0">
                        <a:effectLst/>
                        <a:latin typeface="United Curriculum"/>
                      </a:endParaRPr>
                    </a:p>
                  </a:txBody>
                  <a:tcPr marL="68580" marR="68580" marT="0" marB="0"/>
                </a:tc>
                <a:extLst>
                  <a:ext uri="{0D108BD9-81ED-4DB2-BD59-A6C34878D82A}">
                    <a16:rowId xmlns:a16="http://schemas.microsoft.com/office/drawing/2014/main" val="956065142"/>
                  </a:ext>
                </a:extLst>
              </a:tr>
              <a:tr h="319931">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37354">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140C91A3-5910-3C90-48A3-955C0AC7AD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6" name="Picture 5">
            <a:extLst>
              <a:ext uri="{FF2B5EF4-FFF2-40B4-BE49-F238E27FC236}">
                <a16:creationId xmlns:a16="http://schemas.microsoft.com/office/drawing/2014/main" id="{A6CDC650-4219-55E2-FF59-8822DB6FC5A8}"/>
              </a:ext>
            </a:extLst>
          </p:cNvPr>
          <p:cNvPicPr>
            <a:picLocks noChangeAspect="1"/>
          </p:cNvPicPr>
          <p:nvPr/>
        </p:nvPicPr>
        <p:blipFill>
          <a:blip r:embed="rId5"/>
          <a:stretch>
            <a:fillRect/>
          </a:stretch>
        </p:blipFill>
        <p:spPr>
          <a:xfrm>
            <a:off x="3521759" y="1573596"/>
            <a:ext cx="3795306" cy="1998599"/>
          </a:xfrm>
          <a:prstGeom prst="rect">
            <a:avLst/>
          </a:prstGeom>
        </p:spPr>
      </p:pic>
      <p:pic>
        <p:nvPicPr>
          <p:cNvPr id="10" name="Picture 9" descr="A close up of a sign&#10;&#10;AI-generated content may be incorrect.">
            <a:extLst>
              <a:ext uri="{FF2B5EF4-FFF2-40B4-BE49-F238E27FC236}">
                <a16:creationId xmlns:a16="http://schemas.microsoft.com/office/drawing/2014/main" id="{854C7C22-3958-B902-E746-38B81D4ED45B}"/>
              </a:ext>
            </a:extLst>
          </p:cNvPr>
          <p:cNvPicPr>
            <a:picLocks noChangeAspect="1"/>
          </p:cNvPicPr>
          <p:nvPr/>
        </p:nvPicPr>
        <p:blipFill>
          <a:blip r:embed="rId6"/>
          <a:stretch>
            <a:fillRect/>
          </a:stretch>
        </p:blipFill>
        <p:spPr>
          <a:xfrm>
            <a:off x="695635" y="5771819"/>
            <a:ext cx="5657269" cy="533400"/>
          </a:xfrm>
          <a:prstGeom prst="rect">
            <a:avLst/>
          </a:prstGeom>
        </p:spPr>
      </p:pic>
      <p:pic>
        <p:nvPicPr>
          <p:cNvPr id="12" name="Picture 11" descr="A black and white text&#10;&#10;AI-generated content may be incorrect.">
            <a:extLst>
              <a:ext uri="{FF2B5EF4-FFF2-40B4-BE49-F238E27FC236}">
                <a16:creationId xmlns:a16="http://schemas.microsoft.com/office/drawing/2014/main" id="{8001E8C9-D26C-E659-0FA1-83222A86857C}"/>
              </a:ext>
            </a:extLst>
          </p:cNvPr>
          <p:cNvPicPr>
            <a:picLocks noChangeAspect="1"/>
          </p:cNvPicPr>
          <p:nvPr/>
        </p:nvPicPr>
        <p:blipFill>
          <a:blip r:embed="rId7"/>
          <a:stretch>
            <a:fillRect/>
          </a:stretch>
        </p:blipFill>
        <p:spPr>
          <a:xfrm>
            <a:off x="6687555" y="5749482"/>
            <a:ext cx="3066735" cy="504825"/>
          </a:xfrm>
          <a:prstGeom prst="rect">
            <a:avLst/>
          </a:prstGeom>
        </p:spPr>
      </p:pic>
    </p:spTree>
    <p:extLst>
      <p:ext uri="{BB962C8B-B14F-4D97-AF65-F5344CB8AC3E}">
        <p14:creationId xmlns:p14="http://schemas.microsoft.com/office/powerpoint/2010/main" val="165332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2A6E-7872-072E-46EB-9EA9D87CED5D}"/>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6EA5663A-534D-0884-553A-926F9CD81135}"/>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4D78C095-42ED-7B58-E054-96406A5385E0}"/>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7F82CD99-C68F-8D9A-9700-E56FAC802777}"/>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DC37237B-52B2-1099-4429-C9E97B222FAC}"/>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630319FB-39ED-C889-FA0A-99FFD4082C20}"/>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5EE9A173-592E-A182-B9B0-C79A2CA05272}"/>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66CFDECE-78AC-D91B-016F-EF53101A77AF}"/>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1538BCA8-7AB9-426F-5504-3BA9030FE6F0}"/>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A5EC206E-36EA-CFE8-E96D-EB9BAE4EF298}"/>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3</a:t>
            </a:r>
          </a:p>
        </p:txBody>
      </p:sp>
      <p:graphicFrame>
        <p:nvGraphicFramePr>
          <p:cNvPr id="8" name="Table 7">
            <a:extLst>
              <a:ext uri="{FF2B5EF4-FFF2-40B4-BE49-F238E27FC236}">
                <a16:creationId xmlns:a16="http://schemas.microsoft.com/office/drawing/2014/main" id="{20E8FD37-BA14-1685-141C-4D797625DE15}"/>
              </a:ext>
            </a:extLst>
          </p:cNvPr>
          <p:cNvGraphicFramePr>
            <a:graphicFrameLocks noGrp="1"/>
          </p:cNvGraphicFramePr>
          <p:nvPr>
            <p:extLst>
              <p:ext uri="{D42A27DB-BD31-4B8C-83A1-F6EECF244321}">
                <p14:modId xmlns:p14="http://schemas.microsoft.com/office/powerpoint/2010/main" val="1538418314"/>
              </p:ext>
            </p:extLst>
          </p:nvPr>
        </p:nvGraphicFramePr>
        <p:xfrm>
          <a:off x="109863" y="869840"/>
          <a:ext cx="9702932" cy="5829164"/>
        </p:xfrm>
        <a:graphic>
          <a:graphicData uri="http://schemas.openxmlformats.org/drawingml/2006/table">
            <a:tbl>
              <a:tblPr firstRow="1" bandRow="1">
                <a:tableStyleId>{8A107856-5554-42FB-B03E-39F5DBC370BA}</a:tableStyleId>
              </a:tblPr>
              <a:tblGrid>
                <a:gridCol w="539054">
                  <a:extLst>
                    <a:ext uri="{9D8B030D-6E8A-4147-A177-3AD203B41FA5}">
                      <a16:colId xmlns:a16="http://schemas.microsoft.com/office/drawing/2014/main" val="3993469012"/>
                    </a:ext>
                  </a:extLst>
                </a:gridCol>
                <a:gridCol w="958323">
                  <a:extLst>
                    <a:ext uri="{9D8B030D-6E8A-4147-A177-3AD203B41FA5}">
                      <a16:colId xmlns:a16="http://schemas.microsoft.com/office/drawing/2014/main" val="62550763"/>
                    </a:ext>
                  </a:extLst>
                </a:gridCol>
                <a:gridCol w="858497">
                  <a:extLst>
                    <a:ext uri="{9D8B030D-6E8A-4147-A177-3AD203B41FA5}">
                      <a16:colId xmlns:a16="http://schemas.microsoft.com/office/drawing/2014/main" val="1504996340"/>
                    </a:ext>
                  </a:extLst>
                </a:gridCol>
                <a:gridCol w="3653606">
                  <a:extLst>
                    <a:ext uri="{9D8B030D-6E8A-4147-A177-3AD203B41FA5}">
                      <a16:colId xmlns:a16="http://schemas.microsoft.com/office/drawing/2014/main" val="1503854659"/>
                    </a:ext>
                  </a:extLst>
                </a:gridCol>
                <a:gridCol w="3693452">
                  <a:extLst>
                    <a:ext uri="{9D8B030D-6E8A-4147-A177-3AD203B41FA5}">
                      <a16:colId xmlns:a16="http://schemas.microsoft.com/office/drawing/2014/main" val="799716772"/>
                    </a:ext>
                  </a:extLst>
                </a:gridCol>
              </a:tblGrid>
              <a:tr h="698032">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NC objectives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The Big Idea</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 </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Substantive Concepts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664667">
                <a:tc>
                  <a:txBody>
                    <a:bodyPr/>
                    <a:lstStyle/>
                    <a:p>
                      <a:pPr>
                        <a:lnSpc>
                          <a:spcPct val="107000"/>
                        </a:lnSpc>
                        <a:spcAft>
                          <a:spcPts val="0"/>
                        </a:spcAft>
                      </a:pPr>
                      <a:r>
                        <a:rPr lang="en-GB" sz="800" b="1">
                          <a:effectLst/>
                          <a:latin typeface="+mn-lt"/>
                          <a:ea typeface="Calibri"/>
                          <a:cs typeface="Times New Roman"/>
                        </a:rPr>
                        <a:t>Year 3 Spring Term</a:t>
                      </a:r>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r>
                        <a:rPr lang="en-GB" sz="800" b="0" i="0" u="none" strike="noStrike" noProof="0">
                          <a:effectLst/>
                          <a:latin typeface="United Curriculum"/>
                        </a:rPr>
                        <a:t>United Kingdom Study</a:t>
                      </a:r>
                      <a:r>
                        <a:rPr lang="en-GB" sz="800" b="0" i="0" u="none" strike="noStrike" noProof="0">
                          <a:effectLst/>
                        </a:rPr>
                        <a:t> </a:t>
                      </a:r>
                      <a:endParaRPr lang="en-GB"/>
                    </a:p>
                  </a:txBody>
                  <a:tcPr marL="68580" marR="68580" marT="0" marB="0"/>
                </a:tc>
                <a:tc>
                  <a:txBody>
                    <a:bodyPr/>
                    <a:lstStyle/>
                    <a:p>
                      <a:pPr lvl="0" algn="l">
                        <a:spcAft>
                          <a:spcPts val="0"/>
                        </a:spcAft>
                        <a:buNone/>
                      </a:pPr>
                      <a:r>
                        <a:rPr lang="en-GB" sz="900" b="0" i="0" u="none" strike="noStrike" noProof="0">
                          <a:effectLst/>
                        </a:rPr>
                        <a:t>UK study:</a:t>
                      </a:r>
                      <a:endParaRPr lang="en-US" sz="900"/>
                    </a:p>
                    <a:p>
                      <a:pPr lvl="0" algn="l">
                        <a:spcAft>
                          <a:spcPts val="0"/>
                        </a:spcAft>
                        <a:buNone/>
                      </a:pPr>
                      <a:endParaRPr lang="en-GB" sz="900" b="0" i="0" u="none" strike="noStrike" noProof="0">
                        <a:effectLst/>
                      </a:endParaRPr>
                    </a:p>
                    <a:p>
                      <a:pPr lvl="0" algn="l">
                        <a:spcAft>
                          <a:spcPts val="0"/>
                        </a:spcAft>
                        <a:buNone/>
                      </a:pPr>
                      <a:r>
                        <a:rPr lang="en-GB" sz="900" b="0" i="0" u="none" strike="noStrike" noProof="0">
                          <a:effectLst/>
                        </a:rPr>
                        <a:t>- name and locate counties and cities of the United Kingdom - geographical regions and their identifying human and physical characteristics - key topographical features (including hills, mountains, coasts and rivers </a:t>
                      </a:r>
                      <a:endParaRPr lang="en-US" sz="900"/>
                    </a:p>
                  </a:txBody>
                  <a:tcPr marL="68580" marR="68580" marT="0" marB="0"/>
                </a:tc>
                <a:tc>
                  <a:txBody>
                    <a:bodyPr/>
                    <a:lstStyle/>
                    <a:p>
                      <a:pPr lvl="0">
                        <a:buNone/>
                      </a:pPr>
                      <a:r>
                        <a:rPr lang="en-GB" sz="900" b="0" i="0" u="none" strike="noStrike" noProof="0"/>
                        <a:t>LOCATION – where a place is found.</a:t>
                      </a:r>
                      <a:endParaRPr lang="en-US" sz="900"/>
                    </a:p>
                    <a:p>
                      <a:pPr lvl="0">
                        <a:buNone/>
                      </a:pPr>
                      <a:endParaRPr lang="en-GB" sz="900" b="0" i="0" u="none" strike="noStrike" noProof="0"/>
                    </a:p>
                    <a:p>
                      <a:pPr lvl="0">
                        <a:buNone/>
                      </a:pPr>
                      <a:r>
                        <a:rPr lang="en-GB" sz="900" b="0" i="0" u="none" strike="noStrike" noProof="0"/>
                        <a:t>HUMAN FEATURES – The built environment that was made by</a:t>
                      </a:r>
                      <a:endParaRPr lang="en-US" sz="900"/>
                    </a:p>
                    <a:p>
                      <a:pPr lvl="0">
                        <a:buNone/>
                      </a:pPr>
                      <a:r>
                        <a:rPr lang="en-GB" sz="900" b="0" i="0" u="none" strike="noStrike" noProof="0"/>
                        <a:t> humans. </a:t>
                      </a:r>
                      <a:endParaRPr lang="en-US" sz="900"/>
                    </a:p>
                    <a:p>
                      <a:pPr lvl="0">
                        <a:buNone/>
                      </a:pPr>
                      <a:endParaRPr lang="en-GB" sz="900" b="0" i="0" u="none" strike="noStrike" noProof="0"/>
                    </a:p>
                    <a:p>
                      <a:pPr lvl="0">
                        <a:buNone/>
                      </a:pPr>
                      <a:r>
                        <a:rPr lang="en-GB" sz="900" b="0" i="0" u="none" strike="noStrike" noProof="0"/>
                        <a:t>PHYSICAL FEATURES</a:t>
                      </a:r>
                      <a:endParaRPr lang="en-US" sz="900"/>
                    </a:p>
                    <a:p>
                      <a:pPr lvl="0">
                        <a:buNone/>
                      </a:pPr>
                      <a:r>
                        <a:rPr lang="en-GB" sz="900" b="0" i="0" u="none" strike="noStrike" noProof="0"/>
                        <a:t> – The natural environment and shaped by nature.</a:t>
                      </a:r>
                      <a:r>
                        <a:rPr lang="en-GB" sz="900" b="0" i="0" u="none" strike="noStrike" noProof="0">
                          <a:latin typeface="United Curriculum"/>
                        </a:rPr>
                        <a:t> </a:t>
                      </a:r>
                      <a:endParaRPr lang="en-US" sz="900"/>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latin typeface="United Curriculum"/>
                        </a:rPr>
                        <a:t>Pupils should know that: </a:t>
                      </a:r>
                      <a:endParaRPr lang="en-US"/>
                    </a:p>
                    <a:p>
                      <a:pPr lvl="0">
                        <a:lnSpc>
                          <a:spcPct val="107000"/>
                        </a:lnSpc>
                        <a:spcAft>
                          <a:spcPts val="0"/>
                        </a:spcAft>
                        <a:buNone/>
                      </a:pPr>
                      <a:r>
                        <a:rPr lang="en-GB" sz="900" b="0" i="0" u="none" strike="noStrike" noProof="0">
                          <a:effectLst/>
                          <a:latin typeface="United Curriculum"/>
                        </a:rPr>
                        <a:t>- The UK is short for United Kingdom of Great Britain and Northern Ireland. </a:t>
                      </a:r>
                      <a:endParaRPr lang="en-US"/>
                    </a:p>
                    <a:p>
                      <a:pPr lvl="0">
                        <a:lnSpc>
                          <a:spcPct val="107000"/>
                        </a:lnSpc>
                        <a:spcAft>
                          <a:spcPts val="0"/>
                        </a:spcAft>
                        <a:buNone/>
                      </a:pPr>
                      <a:r>
                        <a:rPr lang="en-GB" sz="900" b="0" i="0" u="none" strike="noStrike" noProof="0">
                          <a:effectLst/>
                          <a:latin typeface="United Curriculum"/>
                        </a:rPr>
                        <a:t>- The four countries of the United Kingdom are Northern Ireland, England, Scotland and Wales. . Edinburgh is the capital city of Scotland; London is the capital of England; Belfast is the capital of Northern Ireland and Cardiff is the capital of Wales. </a:t>
                      </a:r>
                      <a:endParaRPr lang="en-US"/>
                    </a:p>
                    <a:p>
                      <a:pPr lvl="0">
                        <a:lnSpc>
                          <a:spcPct val="107000"/>
                        </a:lnSpc>
                        <a:spcAft>
                          <a:spcPts val="0"/>
                        </a:spcAft>
                        <a:buNone/>
                      </a:pPr>
                      <a:r>
                        <a:rPr lang="en-GB" sz="900" b="0" i="0" u="none" strike="noStrike" noProof="0">
                          <a:effectLst/>
                          <a:latin typeface="United Curriculum"/>
                        </a:rPr>
                        <a:t> - A county is an area with a local government, such as Suffolk. - Human features are man-made; physical features are natural. - Leeds, Manchester and Liverpool are cities north of Leicester. </a:t>
                      </a:r>
                      <a:endParaRPr lang="en-US"/>
                    </a:p>
                    <a:p>
                      <a:pPr lvl="0">
                        <a:lnSpc>
                          <a:spcPct val="107000"/>
                        </a:lnSpc>
                        <a:spcAft>
                          <a:spcPts val="0"/>
                        </a:spcAft>
                        <a:buNone/>
                      </a:pPr>
                      <a:r>
                        <a:rPr lang="en-GB" sz="900" b="0" i="0" u="none" strike="noStrike" noProof="0">
                          <a:effectLst/>
                          <a:latin typeface="United Curriculum"/>
                        </a:rPr>
                        <a:t>- Cambridge, London and Bristol are cities south of Leicester. </a:t>
                      </a:r>
                      <a:endParaRPr lang="en-US"/>
                    </a:p>
                    <a:p>
                      <a:pPr lvl="0">
                        <a:lnSpc>
                          <a:spcPct val="107000"/>
                        </a:lnSpc>
                        <a:spcAft>
                          <a:spcPts val="0"/>
                        </a:spcAft>
                        <a:buNone/>
                      </a:pPr>
                      <a:r>
                        <a:rPr lang="en-GB" sz="900" b="0" i="0" u="none" strike="noStrike" noProof="0">
                          <a:effectLst/>
                          <a:latin typeface="United Curriculum"/>
                        </a:rPr>
                        <a:t>- Mountains and hills are mostly found in western and northern areas of the UK. </a:t>
                      </a:r>
                      <a:endParaRPr lang="en-US"/>
                    </a:p>
                    <a:p>
                      <a:pPr lvl="0">
                        <a:lnSpc>
                          <a:spcPct val="107000"/>
                        </a:lnSpc>
                        <a:spcAft>
                          <a:spcPts val="0"/>
                        </a:spcAft>
                        <a:buNone/>
                      </a:pPr>
                      <a:r>
                        <a:rPr lang="en-GB" sz="900" b="0" i="0" u="none" strike="noStrike" noProof="0">
                          <a:effectLst/>
                          <a:latin typeface="United Curriculum"/>
                        </a:rPr>
                        <a:t>- Landmarks can be both human and physical features. - Physical landmarks include Ben Nevis and the White cliffs of Dover. </a:t>
                      </a:r>
                      <a:endParaRPr lang="en-US"/>
                    </a:p>
                    <a:p>
                      <a:pPr lvl="0">
                        <a:lnSpc>
                          <a:spcPct val="107000"/>
                        </a:lnSpc>
                        <a:spcAft>
                          <a:spcPts val="0"/>
                        </a:spcAft>
                        <a:buNone/>
                      </a:pPr>
                      <a:r>
                        <a:rPr lang="en-GB" sz="900" b="0" i="0" u="none" strike="noStrike" noProof="0">
                          <a:effectLst/>
                          <a:latin typeface="United Curriculum"/>
                        </a:rPr>
                        <a:t>- Human landmarks include Hadrian’s Wall and Stonehenge. - Eastern England is mostly flat with few hills. </a:t>
                      </a:r>
                      <a:endParaRPr lang="en-US"/>
                    </a:p>
                    <a:p>
                      <a:pPr lvl="0">
                        <a:lnSpc>
                          <a:spcPct val="107000"/>
                        </a:lnSpc>
                        <a:spcAft>
                          <a:spcPts val="0"/>
                        </a:spcAft>
                        <a:buNone/>
                      </a:pPr>
                      <a:r>
                        <a:rPr lang="en-GB" sz="900" b="0" i="0" u="none" strike="noStrike" noProof="0">
                          <a:effectLst/>
                          <a:latin typeface="United Curriculum"/>
                        </a:rPr>
                        <a:t>- Mount Snowdon can be found in Wales. Ben Nevis can be found in Scotland. Scafell Pike can be found in England. </a:t>
                      </a:r>
                    </a:p>
                    <a:p>
                      <a:pPr lvl="0">
                        <a:lnSpc>
                          <a:spcPct val="107000"/>
                        </a:lnSpc>
                        <a:spcAft>
                          <a:spcPts val="0"/>
                        </a:spcAft>
                        <a:buNone/>
                      </a:pPr>
                      <a:r>
                        <a:rPr lang="en-GB" sz="900" b="0" i="0" u="none" strike="noStrike" noProof="0">
                          <a:effectLst/>
                          <a:latin typeface="United Curriculum"/>
                        </a:rPr>
                        <a:t>- The River Bann is a major river in Northern Ireland. </a:t>
                      </a:r>
                      <a:endParaRPr lang="en-US"/>
                    </a:p>
                    <a:p>
                      <a:pPr lvl="0">
                        <a:lnSpc>
                          <a:spcPct val="107000"/>
                        </a:lnSpc>
                        <a:spcAft>
                          <a:spcPts val="0"/>
                        </a:spcAft>
                        <a:buNone/>
                      </a:pPr>
                      <a:r>
                        <a:rPr lang="en-GB" sz="900" b="0" i="0" u="none" strike="noStrike" noProof="0">
                          <a:effectLst/>
                          <a:latin typeface="United Curriculum"/>
                        </a:rPr>
                        <a:t>- Topography means to describe a place. </a:t>
                      </a:r>
                      <a:endParaRPr lang="en-US"/>
                    </a:p>
                    <a:p>
                      <a:pPr lvl="0">
                        <a:lnSpc>
                          <a:spcPct val="107000"/>
                        </a:lnSpc>
                        <a:spcAft>
                          <a:spcPts val="0"/>
                        </a:spcAft>
                        <a:buNone/>
                      </a:pPr>
                      <a:r>
                        <a:rPr lang="en-GB" sz="900" b="0" i="0" u="none" strike="noStrike" noProof="0">
                          <a:effectLst/>
                          <a:latin typeface="United Curriculum"/>
                        </a:rPr>
                        <a:t>- Maps have symbols to help us understand them.</a:t>
                      </a:r>
                      <a:endParaRPr lang="en-US"/>
                    </a:p>
                    <a:p>
                      <a:pPr lvl="0">
                        <a:lnSpc>
                          <a:spcPct val="107000"/>
                        </a:lnSpc>
                        <a:spcAft>
                          <a:spcPts val="0"/>
                        </a:spcAft>
                        <a:buNone/>
                      </a:pPr>
                      <a:r>
                        <a:rPr lang="en-GB" sz="900" b="0" i="0" u="none" strike="noStrike" noProof="0">
                          <a:effectLst/>
                          <a:latin typeface="United Curriculum"/>
                        </a:rPr>
                        <a:t> - Large scale maps are useful for showing buildings and roads’ small-scale maps are useful for viewing larger areas.</a:t>
                      </a:r>
                      <a:endParaRPr lang="en-US"/>
                    </a:p>
                    <a:p>
                      <a:pPr lvl="0">
                        <a:lnSpc>
                          <a:spcPct val="107000"/>
                        </a:lnSpc>
                        <a:spcAft>
                          <a:spcPts val="0"/>
                        </a:spcAft>
                        <a:buNone/>
                      </a:pPr>
                      <a:endParaRPr lang="en-GB" sz="900" b="0" i="0" u="none" strike="noStrike" noProof="0">
                        <a:effectLst/>
                        <a:latin typeface="United Curriculum"/>
                      </a:endParaRPr>
                    </a:p>
                  </a:txBody>
                  <a:tcPr marL="68580" marR="68580" marT="0" marB="0"/>
                </a:tc>
                <a:extLst>
                  <a:ext uri="{0D108BD9-81ED-4DB2-BD59-A6C34878D82A}">
                    <a16:rowId xmlns:a16="http://schemas.microsoft.com/office/drawing/2014/main" val="956065142"/>
                  </a:ext>
                </a:extLst>
              </a:tr>
              <a:tr h="319931">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37354">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86DA467B-785E-1D6D-9F2C-85DF86EE63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white rectangular box with black text&#10;&#10;AI-generated content may be incorrect.">
            <a:extLst>
              <a:ext uri="{FF2B5EF4-FFF2-40B4-BE49-F238E27FC236}">
                <a16:creationId xmlns:a16="http://schemas.microsoft.com/office/drawing/2014/main" id="{9D923EB4-D7C0-C049-08CD-F6BE4831FED8}"/>
              </a:ext>
            </a:extLst>
          </p:cNvPr>
          <p:cNvPicPr>
            <a:picLocks noChangeAspect="1"/>
          </p:cNvPicPr>
          <p:nvPr/>
        </p:nvPicPr>
        <p:blipFill>
          <a:blip r:embed="rId5"/>
          <a:stretch>
            <a:fillRect/>
          </a:stretch>
        </p:blipFill>
        <p:spPr>
          <a:xfrm>
            <a:off x="2533021" y="1711371"/>
            <a:ext cx="3493118" cy="1512455"/>
          </a:xfrm>
          <a:prstGeom prst="rect">
            <a:avLst/>
          </a:prstGeom>
        </p:spPr>
      </p:pic>
      <p:pic>
        <p:nvPicPr>
          <p:cNvPr id="4" name="Picture 3">
            <a:extLst>
              <a:ext uri="{FF2B5EF4-FFF2-40B4-BE49-F238E27FC236}">
                <a16:creationId xmlns:a16="http://schemas.microsoft.com/office/drawing/2014/main" id="{7B0BEFA2-BA5D-3FF6-4123-404C705871C5}"/>
              </a:ext>
            </a:extLst>
          </p:cNvPr>
          <p:cNvPicPr>
            <a:picLocks noChangeAspect="1"/>
          </p:cNvPicPr>
          <p:nvPr/>
        </p:nvPicPr>
        <p:blipFill>
          <a:blip r:embed="rId6"/>
          <a:stretch>
            <a:fillRect/>
          </a:stretch>
        </p:blipFill>
        <p:spPr>
          <a:xfrm>
            <a:off x="1814118" y="5824849"/>
            <a:ext cx="3841450" cy="830214"/>
          </a:xfrm>
          <a:prstGeom prst="rect">
            <a:avLst/>
          </a:prstGeom>
        </p:spPr>
      </p:pic>
      <p:pic>
        <p:nvPicPr>
          <p:cNvPr id="6" name="Picture 5">
            <a:extLst>
              <a:ext uri="{FF2B5EF4-FFF2-40B4-BE49-F238E27FC236}">
                <a16:creationId xmlns:a16="http://schemas.microsoft.com/office/drawing/2014/main" id="{D186B909-5C81-FBDA-FE7F-C0CF07F1435C}"/>
              </a:ext>
            </a:extLst>
          </p:cNvPr>
          <p:cNvPicPr>
            <a:picLocks noChangeAspect="1"/>
          </p:cNvPicPr>
          <p:nvPr/>
        </p:nvPicPr>
        <p:blipFill>
          <a:blip r:embed="rId7"/>
          <a:stretch>
            <a:fillRect/>
          </a:stretch>
        </p:blipFill>
        <p:spPr>
          <a:xfrm>
            <a:off x="6457661" y="5849430"/>
            <a:ext cx="2409578" cy="781050"/>
          </a:xfrm>
          <a:prstGeom prst="rect">
            <a:avLst/>
          </a:prstGeom>
        </p:spPr>
      </p:pic>
    </p:spTree>
    <p:extLst>
      <p:ext uri="{BB962C8B-B14F-4D97-AF65-F5344CB8AC3E}">
        <p14:creationId xmlns:p14="http://schemas.microsoft.com/office/powerpoint/2010/main" val="108547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274FF-C7F6-F653-283D-003ECF81038D}"/>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DD69CDE0-E3D6-70A3-40E6-425DF555DA5F}"/>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CBFEE0C5-5F2E-E9DB-4DBD-F7EF65CA72A5}"/>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C308FF35-B31A-ACDE-3022-5A08B44369AC}"/>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D5215420-92A6-60D9-7AA3-2F616DF13134}"/>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0F2CC4E4-22D4-BA88-781B-8012AC142ACF}"/>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413AEF56-8197-7C94-63C5-E97A76CA278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AF04DA5B-CD6E-92D1-D6E9-8872F4346BE2}"/>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2CE58E42-CD98-D1A3-236A-6B05D3004EB2}"/>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F027A94A-D09C-E437-046E-D4E9536D198F}"/>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3</a:t>
            </a:r>
          </a:p>
        </p:txBody>
      </p:sp>
      <p:graphicFrame>
        <p:nvGraphicFramePr>
          <p:cNvPr id="8" name="Table 7">
            <a:extLst>
              <a:ext uri="{FF2B5EF4-FFF2-40B4-BE49-F238E27FC236}">
                <a16:creationId xmlns:a16="http://schemas.microsoft.com/office/drawing/2014/main" id="{CC11AB0C-B8E0-6B7E-E2A3-6DE453764441}"/>
              </a:ext>
            </a:extLst>
          </p:cNvPr>
          <p:cNvGraphicFramePr>
            <a:graphicFrameLocks noGrp="1"/>
          </p:cNvGraphicFramePr>
          <p:nvPr>
            <p:extLst>
              <p:ext uri="{D42A27DB-BD31-4B8C-83A1-F6EECF244321}">
                <p14:modId xmlns:p14="http://schemas.microsoft.com/office/powerpoint/2010/main" val="2301369293"/>
              </p:ext>
            </p:extLst>
          </p:nvPr>
        </p:nvGraphicFramePr>
        <p:xfrm>
          <a:off x="109863" y="869840"/>
          <a:ext cx="9633139" cy="5719984"/>
        </p:xfrm>
        <a:graphic>
          <a:graphicData uri="http://schemas.openxmlformats.org/drawingml/2006/table">
            <a:tbl>
              <a:tblPr firstRow="1" bandRow="1">
                <a:tableStyleId>{8A107856-5554-42FB-B03E-39F5DBC370BA}</a:tableStyleId>
              </a:tblPr>
              <a:tblGrid>
                <a:gridCol w="539054">
                  <a:extLst>
                    <a:ext uri="{9D8B030D-6E8A-4147-A177-3AD203B41FA5}">
                      <a16:colId xmlns:a16="http://schemas.microsoft.com/office/drawing/2014/main" val="3993469012"/>
                    </a:ext>
                  </a:extLst>
                </a:gridCol>
                <a:gridCol w="958323">
                  <a:extLst>
                    <a:ext uri="{9D8B030D-6E8A-4147-A177-3AD203B41FA5}">
                      <a16:colId xmlns:a16="http://schemas.microsoft.com/office/drawing/2014/main" val="62550763"/>
                    </a:ext>
                  </a:extLst>
                </a:gridCol>
                <a:gridCol w="928374">
                  <a:extLst>
                    <a:ext uri="{9D8B030D-6E8A-4147-A177-3AD203B41FA5}">
                      <a16:colId xmlns:a16="http://schemas.microsoft.com/office/drawing/2014/main" val="1504996340"/>
                    </a:ext>
                  </a:extLst>
                </a:gridCol>
                <a:gridCol w="3633642">
                  <a:extLst>
                    <a:ext uri="{9D8B030D-6E8A-4147-A177-3AD203B41FA5}">
                      <a16:colId xmlns:a16="http://schemas.microsoft.com/office/drawing/2014/main" val="1503854659"/>
                    </a:ext>
                  </a:extLst>
                </a:gridCol>
                <a:gridCol w="3573746">
                  <a:extLst>
                    <a:ext uri="{9D8B030D-6E8A-4147-A177-3AD203B41FA5}">
                      <a16:colId xmlns:a16="http://schemas.microsoft.com/office/drawing/2014/main" val="799716772"/>
                    </a:ext>
                  </a:extLst>
                </a:gridCol>
              </a:tblGrid>
              <a:tr h="698032">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NC objectives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The Big Idea</a:t>
                      </a:r>
                      <a:endParaRPr lang="en-GB" sz="1100" dirty="0">
                        <a:effectLst/>
                        <a:latin typeface="+mj-lt"/>
                        <a:ea typeface="Calibri"/>
                        <a:cs typeface="Times New Roman"/>
                      </a:endParaRPr>
                    </a:p>
                    <a:p>
                      <a:pPr algn="ctr">
                        <a:lnSpc>
                          <a:spcPct val="107000"/>
                        </a:lnSpc>
                        <a:spcAft>
                          <a:spcPts val="0"/>
                        </a:spcAft>
                      </a:pPr>
                      <a:endParaRPr lang="en-GB" sz="1100" dirty="0">
                        <a:effectLst/>
                        <a:latin typeface="+mj-lt"/>
                        <a:ea typeface="Calibri"/>
                        <a:cs typeface="Times New Roman"/>
                      </a:endParaRPr>
                    </a:p>
                    <a:p>
                      <a:pPr algn="ctr">
                        <a:lnSpc>
                          <a:spcPct val="107000"/>
                        </a:lnSpc>
                        <a:spcAft>
                          <a:spcPts val="0"/>
                        </a:spcAft>
                      </a:pPr>
                      <a:r>
                        <a:rPr lang="en-GB" sz="1000" b="1" dirty="0">
                          <a:effectLst/>
                          <a:latin typeface="+mj-lt"/>
                          <a:ea typeface="Calibri"/>
                          <a:cs typeface="Times New Roman"/>
                        </a:rPr>
                        <a:t>Substantive Concepts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664667">
                <a:tc>
                  <a:txBody>
                    <a:bodyPr/>
                    <a:lstStyle/>
                    <a:p>
                      <a:pPr>
                        <a:lnSpc>
                          <a:spcPct val="107000"/>
                        </a:lnSpc>
                        <a:spcAft>
                          <a:spcPts val="0"/>
                        </a:spcAft>
                      </a:pPr>
                      <a:r>
                        <a:rPr lang="en-GB" sz="800" b="1" dirty="0">
                          <a:effectLst/>
                          <a:latin typeface="+mn-lt"/>
                          <a:ea typeface="Calibri"/>
                          <a:cs typeface="Times New Roman"/>
                        </a:rPr>
                        <a:t>Year 3 Summer Term</a:t>
                      </a:r>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r>
                        <a:rPr lang="en-GB" sz="800" b="0" i="0" u="none" strike="noStrike" noProof="0" dirty="0">
                          <a:effectLst/>
                          <a:latin typeface="United Curriculum"/>
                        </a:rPr>
                        <a:t>United Kingdom Study (REVISIT)</a:t>
                      </a:r>
                      <a:r>
                        <a:rPr lang="en-GB" sz="800" b="0" i="0" u="none" strike="noStrike" noProof="0" dirty="0">
                          <a:effectLst/>
                        </a:rPr>
                        <a:t> </a:t>
                      </a:r>
                      <a:endParaRPr lang="en-GB" dirty="0"/>
                    </a:p>
                  </a:txBody>
                  <a:tcPr marL="68580" marR="68580" marT="0" marB="0"/>
                </a:tc>
                <a:tc>
                  <a:txBody>
                    <a:bodyPr/>
                    <a:lstStyle/>
                    <a:p>
                      <a:pPr lvl="0" algn="l">
                        <a:spcAft>
                          <a:spcPts val="0"/>
                        </a:spcAft>
                        <a:buNone/>
                      </a:pPr>
                      <a:r>
                        <a:rPr lang="en-GB" sz="900" b="0" i="0" u="none" strike="noStrike" noProof="0" dirty="0">
                          <a:effectLst/>
                        </a:rPr>
                        <a:t>UK study:</a:t>
                      </a:r>
                      <a:endParaRPr lang="en-US" sz="900" dirty="0"/>
                    </a:p>
                    <a:p>
                      <a:pPr lvl="0" algn="l">
                        <a:spcAft>
                          <a:spcPts val="0"/>
                        </a:spcAft>
                        <a:buNone/>
                      </a:pPr>
                      <a:endParaRPr lang="en-GB" sz="900" b="0" i="0" u="none" strike="noStrike" noProof="0">
                        <a:effectLst/>
                      </a:endParaRPr>
                    </a:p>
                    <a:p>
                      <a:pPr lvl="0" algn="l">
                        <a:spcAft>
                          <a:spcPts val="0"/>
                        </a:spcAft>
                        <a:buNone/>
                      </a:pPr>
                      <a:r>
                        <a:rPr lang="en-GB" sz="900" b="0" i="0" u="none" strike="noStrike" noProof="0" dirty="0">
                          <a:effectLst/>
                        </a:rPr>
                        <a:t>- name and locate counties and cities of the United Kingdom - geographical regions and their identifying human and physical characteristics - key topographical features (including hills, mountains, coasts and rivers </a:t>
                      </a:r>
                      <a:endParaRPr lang="en-US" sz="900" dirty="0"/>
                    </a:p>
                  </a:txBody>
                  <a:tcPr marL="68580" marR="68580" marT="0" marB="0"/>
                </a:tc>
                <a:tc>
                  <a:txBody>
                    <a:bodyPr/>
                    <a:lstStyle/>
                    <a:p>
                      <a:pPr lvl="0">
                        <a:buNone/>
                      </a:pPr>
                      <a:r>
                        <a:rPr lang="en-GB" sz="900" b="0" i="0" u="none" strike="noStrike" noProof="0" dirty="0"/>
                        <a:t>LOCATION – where a place is found.</a:t>
                      </a:r>
                      <a:endParaRPr lang="en-US" sz="900" dirty="0"/>
                    </a:p>
                    <a:p>
                      <a:pPr lvl="0">
                        <a:buNone/>
                      </a:pPr>
                      <a:endParaRPr lang="en-GB" sz="900" b="0" i="0" u="none" strike="noStrike" noProof="0"/>
                    </a:p>
                    <a:p>
                      <a:pPr lvl="0">
                        <a:buNone/>
                      </a:pPr>
                      <a:r>
                        <a:rPr lang="en-GB" sz="900" b="0" i="0" u="none" strike="noStrike" noProof="0" dirty="0"/>
                        <a:t>HUMAN FEATURES – The built environment that was made by</a:t>
                      </a:r>
                      <a:endParaRPr lang="en-US" sz="900" dirty="0"/>
                    </a:p>
                    <a:p>
                      <a:pPr lvl="0">
                        <a:buNone/>
                      </a:pPr>
                      <a:r>
                        <a:rPr lang="en-GB" sz="900" b="0" i="0" u="none" strike="noStrike" noProof="0" dirty="0"/>
                        <a:t> humans. </a:t>
                      </a:r>
                      <a:endParaRPr lang="en-US" sz="900" dirty="0"/>
                    </a:p>
                    <a:p>
                      <a:pPr lvl="0">
                        <a:buNone/>
                      </a:pPr>
                      <a:endParaRPr lang="en-GB" sz="900" b="0" i="0" u="none" strike="noStrike" noProof="0"/>
                    </a:p>
                    <a:p>
                      <a:pPr lvl="0">
                        <a:buNone/>
                      </a:pPr>
                      <a:r>
                        <a:rPr lang="en-GB" sz="900" b="0" i="0" u="none" strike="noStrike" noProof="0" dirty="0"/>
                        <a:t>PHYSICAL </a:t>
                      </a:r>
                      <a:r>
                        <a:rPr lang="en-GB" sz="900" b="0" i="0" u="none" strike="noStrike" noProof="0"/>
                        <a:t>FEATURES –</a:t>
                      </a:r>
                      <a:endParaRPr lang="en-US" sz="900"/>
                    </a:p>
                    <a:p>
                      <a:pPr lvl="0">
                        <a:buNone/>
                      </a:pPr>
                      <a:endParaRPr lang="en-GB" sz="900" b="0" i="0" u="none" strike="noStrike" noProof="0" dirty="0"/>
                    </a:p>
                    <a:p>
                      <a:pPr lvl="0">
                        <a:buNone/>
                      </a:pPr>
                      <a:r>
                        <a:rPr lang="en-GB" sz="900" b="0" i="0" u="none" strike="noStrike" noProof="0" dirty="0"/>
                        <a:t>The natural environment and shaped by nature.</a:t>
                      </a:r>
                      <a:r>
                        <a:rPr lang="en-GB" sz="900" b="0" i="0" u="none" strike="noStrike" noProof="0" dirty="0">
                          <a:latin typeface="United Curriculum"/>
                        </a:rPr>
                        <a:t> </a:t>
                      </a:r>
                      <a:endParaRPr lang="en-US" sz="900"/>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dirty="0">
                          <a:effectLst/>
                          <a:latin typeface="United Curriculum"/>
                        </a:rPr>
                        <a:t>Pupils should know that: </a:t>
                      </a:r>
                      <a:endParaRPr lang="en-US" dirty="0"/>
                    </a:p>
                    <a:p>
                      <a:pPr lvl="0">
                        <a:lnSpc>
                          <a:spcPct val="107000"/>
                        </a:lnSpc>
                        <a:spcAft>
                          <a:spcPts val="0"/>
                        </a:spcAft>
                        <a:buNone/>
                      </a:pPr>
                      <a:r>
                        <a:rPr lang="en-GB" sz="900" b="0" i="0" u="none" strike="noStrike" noProof="0" dirty="0">
                          <a:effectLst/>
                        </a:rPr>
                        <a:t>- The UK is short for United Kingdom of Great Britain and Northern Ireland. </a:t>
                      </a:r>
                      <a:endParaRPr lang="en-GB" dirty="0"/>
                    </a:p>
                    <a:p>
                      <a:pPr lvl="0">
                        <a:lnSpc>
                          <a:spcPct val="107000"/>
                        </a:lnSpc>
                        <a:spcAft>
                          <a:spcPts val="0"/>
                        </a:spcAft>
                        <a:buNone/>
                      </a:pPr>
                      <a:r>
                        <a:rPr lang="en-GB" sz="900" b="0" i="0" u="none" strike="noStrike" noProof="0" dirty="0">
                          <a:effectLst/>
                        </a:rPr>
                        <a:t>- The four countries of the United Kingdom are Northern Ireland, England, Scotland and Wales. . Edinburgh is the capital city of Scotland; London is the capital of England; Belfast is the capital of Northern Ireland and Cardiff is the capital of Wales. </a:t>
                      </a:r>
                      <a:endParaRPr lang="en-GB" dirty="0"/>
                    </a:p>
                    <a:p>
                      <a:pPr lvl="0">
                        <a:lnSpc>
                          <a:spcPct val="107000"/>
                        </a:lnSpc>
                        <a:spcAft>
                          <a:spcPts val="0"/>
                        </a:spcAft>
                        <a:buNone/>
                      </a:pPr>
                      <a:r>
                        <a:rPr lang="en-GB" sz="900" b="0" i="0" u="none" strike="noStrike" noProof="0" dirty="0">
                          <a:effectLst/>
                        </a:rPr>
                        <a:t>- A region is a large area.</a:t>
                      </a:r>
                      <a:endParaRPr lang="en-GB" dirty="0"/>
                    </a:p>
                    <a:p>
                      <a:pPr lvl="0">
                        <a:lnSpc>
                          <a:spcPct val="107000"/>
                        </a:lnSpc>
                        <a:spcAft>
                          <a:spcPts val="0"/>
                        </a:spcAft>
                        <a:buNone/>
                      </a:pPr>
                      <a:r>
                        <a:rPr lang="en-GB" sz="900" b="0" i="0" u="none" strike="noStrike" noProof="0" dirty="0">
                          <a:effectLst/>
                        </a:rPr>
                        <a:t>- A county is an area with a local government, such as Suffolk. </a:t>
                      </a:r>
                      <a:endParaRPr lang="en-GB" dirty="0"/>
                    </a:p>
                    <a:p>
                      <a:pPr lvl="0">
                        <a:lnSpc>
                          <a:spcPct val="107000"/>
                        </a:lnSpc>
                        <a:spcAft>
                          <a:spcPts val="0"/>
                        </a:spcAft>
                        <a:buNone/>
                      </a:pPr>
                      <a:r>
                        <a:rPr lang="en-GB" sz="900" b="0" i="0" u="none" strike="noStrike" noProof="0" dirty="0">
                          <a:effectLst/>
                        </a:rPr>
                        <a:t>- Human features are man-made; physical features are natural.</a:t>
                      </a:r>
                      <a:endParaRPr lang="en-GB" dirty="0"/>
                    </a:p>
                    <a:p>
                      <a:pPr lvl="0">
                        <a:lnSpc>
                          <a:spcPct val="107000"/>
                        </a:lnSpc>
                        <a:spcAft>
                          <a:spcPts val="0"/>
                        </a:spcAft>
                        <a:buNone/>
                      </a:pPr>
                      <a:r>
                        <a:rPr lang="en-GB" sz="900" b="0" i="0" u="none" strike="noStrike" noProof="0" dirty="0">
                          <a:effectLst/>
                        </a:rPr>
                        <a:t>- Leeds, Manchester and Liverpool are cities north of Leicester.</a:t>
                      </a:r>
                      <a:endParaRPr lang="en-GB" dirty="0"/>
                    </a:p>
                    <a:p>
                      <a:pPr lvl="0">
                        <a:lnSpc>
                          <a:spcPct val="107000"/>
                        </a:lnSpc>
                        <a:spcAft>
                          <a:spcPts val="0"/>
                        </a:spcAft>
                        <a:buNone/>
                      </a:pPr>
                      <a:r>
                        <a:rPr lang="en-GB" sz="900" b="0" i="0" u="none" strike="noStrike" noProof="0" dirty="0">
                          <a:effectLst/>
                        </a:rPr>
                        <a:t>- Cambridge, London and Bristol are cities south of Leicester. </a:t>
                      </a:r>
                      <a:endParaRPr lang="en-GB" dirty="0"/>
                    </a:p>
                    <a:p>
                      <a:pPr marL="0" lvl="0" indent="0">
                        <a:lnSpc>
                          <a:spcPct val="107000"/>
                        </a:lnSpc>
                        <a:spcAft>
                          <a:spcPts val="0"/>
                        </a:spcAft>
                        <a:buNone/>
                      </a:pPr>
                      <a:r>
                        <a:rPr lang="en-GB" sz="900" b="0" i="0" u="none" strike="noStrike" noProof="0" dirty="0">
                          <a:effectLst/>
                        </a:rPr>
                        <a:t>-  Mountains and hills are mostly found in western and northern areas of the UK. </a:t>
                      </a:r>
                      <a:endParaRPr lang="en-GB" dirty="0"/>
                    </a:p>
                    <a:p>
                      <a:pPr marL="0" lvl="0" indent="0">
                        <a:lnSpc>
                          <a:spcPct val="107000"/>
                        </a:lnSpc>
                        <a:spcAft>
                          <a:spcPts val="0"/>
                        </a:spcAft>
                        <a:buNone/>
                      </a:pPr>
                      <a:r>
                        <a:rPr lang="en-GB" sz="900" b="0" i="0" u="none" strike="noStrike" noProof="0" dirty="0">
                          <a:effectLst/>
                        </a:rPr>
                        <a:t>- Landmarks can be both human and physical features. </a:t>
                      </a:r>
                      <a:endParaRPr lang="en-GB" dirty="0"/>
                    </a:p>
                    <a:p>
                      <a:pPr marL="0" lvl="0" indent="0">
                        <a:lnSpc>
                          <a:spcPct val="107000"/>
                        </a:lnSpc>
                        <a:spcAft>
                          <a:spcPts val="0"/>
                        </a:spcAft>
                        <a:buNone/>
                      </a:pPr>
                      <a:r>
                        <a:rPr lang="en-GB" sz="900" b="0" i="0" u="none" strike="noStrike" noProof="0" dirty="0">
                          <a:effectLst/>
                        </a:rPr>
                        <a:t>- Physical landmarks include Ben Nevis and the White cliffs of Dover.</a:t>
                      </a:r>
                      <a:endParaRPr lang="en-GB" dirty="0"/>
                    </a:p>
                    <a:p>
                      <a:pPr marL="0" lvl="0" indent="0">
                        <a:lnSpc>
                          <a:spcPct val="107000"/>
                        </a:lnSpc>
                        <a:spcAft>
                          <a:spcPts val="0"/>
                        </a:spcAft>
                        <a:buNone/>
                      </a:pPr>
                      <a:r>
                        <a:rPr lang="en-GB" sz="900" b="0" i="0" u="none" strike="noStrike" noProof="0" dirty="0">
                          <a:effectLst/>
                        </a:rPr>
                        <a:t>- Human landmarks include Hadrian’s Wall and Stonehenge. </a:t>
                      </a:r>
                      <a:endParaRPr lang="en-GB" dirty="0"/>
                    </a:p>
                    <a:p>
                      <a:pPr marL="0" lvl="0" indent="0">
                        <a:lnSpc>
                          <a:spcPct val="107000"/>
                        </a:lnSpc>
                        <a:spcAft>
                          <a:spcPts val="0"/>
                        </a:spcAft>
                        <a:buNone/>
                      </a:pPr>
                      <a:r>
                        <a:rPr lang="en-GB" sz="900" b="0" i="0" u="none" strike="noStrike" noProof="0" dirty="0">
                          <a:effectLst/>
                        </a:rPr>
                        <a:t>- Eastern England is mostly flat with few hills. </a:t>
                      </a:r>
                      <a:endParaRPr lang="en-GB" dirty="0"/>
                    </a:p>
                    <a:p>
                      <a:pPr marL="0" lvl="0" indent="0">
                        <a:lnSpc>
                          <a:spcPct val="107000"/>
                        </a:lnSpc>
                        <a:spcAft>
                          <a:spcPts val="0"/>
                        </a:spcAft>
                        <a:buNone/>
                      </a:pPr>
                      <a:r>
                        <a:rPr lang="en-GB" sz="900" b="0" i="0" u="none" strike="noStrike" noProof="0" dirty="0">
                          <a:effectLst/>
                        </a:rPr>
                        <a:t>- Mount Snowdon can be found in Wales. Ben Nevis can be found in Scotland. Scafell Pike can be found in England. </a:t>
                      </a:r>
                      <a:r>
                        <a:rPr lang="en-GB" sz="900" b="0" i="0" u="none" strike="noStrike" noProof="0" dirty="0" err="1">
                          <a:effectLst/>
                        </a:rPr>
                        <a:t>Slieve</a:t>
                      </a:r>
                      <a:r>
                        <a:rPr lang="en-GB" sz="900" b="0" i="0" u="none" strike="noStrike" noProof="0" dirty="0">
                          <a:effectLst/>
                        </a:rPr>
                        <a:t> Donard can be found in Northern Ireland.</a:t>
                      </a:r>
                      <a:endParaRPr lang="en-GB" dirty="0"/>
                    </a:p>
                    <a:p>
                      <a:pPr marL="0" lvl="0" indent="0">
                        <a:lnSpc>
                          <a:spcPct val="107000"/>
                        </a:lnSpc>
                        <a:spcAft>
                          <a:spcPts val="0"/>
                        </a:spcAft>
                        <a:buNone/>
                      </a:pPr>
                      <a:r>
                        <a:rPr lang="en-GB" sz="900" b="0" i="0" u="none" strike="noStrike" noProof="0" dirty="0">
                          <a:effectLst/>
                        </a:rPr>
                        <a:t>- The River Bann is a major river in Northern Ireland. </a:t>
                      </a:r>
                      <a:endParaRPr lang="en-GB" dirty="0"/>
                    </a:p>
                    <a:p>
                      <a:pPr lvl="0">
                        <a:lnSpc>
                          <a:spcPct val="107000"/>
                        </a:lnSpc>
                        <a:spcAft>
                          <a:spcPts val="0"/>
                        </a:spcAft>
                        <a:buNone/>
                      </a:pPr>
                      <a:endParaRPr lang="en-GB" sz="900" b="0" i="0" u="none" strike="noStrike" noProof="0">
                        <a:effectLst/>
                        <a:latin typeface="United Curriculum"/>
                      </a:endParaRPr>
                    </a:p>
                  </a:txBody>
                  <a:tcPr marL="68580" marR="68580" marT="0" marB="0"/>
                </a:tc>
                <a:extLst>
                  <a:ext uri="{0D108BD9-81ED-4DB2-BD59-A6C34878D82A}">
                    <a16:rowId xmlns:a16="http://schemas.microsoft.com/office/drawing/2014/main" val="956065142"/>
                  </a:ext>
                </a:extLst>
              </a:tr>
              <a:tr h="319931">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37354">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2E3A0A4D-D59F-7051-C28A-7BC8F1EBF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white rectangular box with black text&#10;&#10;AI-generated content may be incorrect.">
            <a:extLst>
              <a:ext uri="{FF2B5EF4-FFF2-40B4-BE49-F238E27FC236}">
                <a16:creationId xmlns:a16="http://schemas.microsoft.com/office/drawing/2014/main" id="{F231AD3D-0BA1-DC99-BE40-6037350466E0}"/>
              </a:ext>
            </a:extLst>
          </p:cNvPr>
          <p:cNvPicPr>
            <a:picLocks noChangeAspect="1"/>
          </p:cNvPicPr>
          <p:nvPr/>
        </p:nvPicPr>
        <p:blipFill>
          <a:blip r:embed="rId5"/>
          <a:stretch>
            <a:fillRect/>
          </a:stretch>
        </p:blipFill>
        <p:spPr>
          <a:xfrm>
            <a:off x="2624574" y="1647278"/>
            <a:ext cx="3493118" cy="1512455"/>
          </a:xfrm>
          <a:prstGeom prst="rect">
            <a:avLst/>
          </a:prstGeom>
        </p:spPr>
      </p:pic>
      <p:pic>
        <p:nvPicPr>
          <p:cNvPr id="7" name="Picture 6" descr="A black text and black text on a white background&#10;&#10;AI-generated content may be incorrect.">
            <a:extLst>
              <a:ext uri="{FF2B5EF4-FFF2-40B4-BE49-F238E27FC236}">
                <a16:creationId xmlns:a16="http://schemas.microsoft.com/office/drawing/2014/main" id="{A408CA80-AB0B-8010-F04A-C747F5B8C614}"/>
              </a:ext>
            </a:extLst>
          </p:cNvPr>
          <p:cNvPicPr>
            <a:picLocks noChangeAspect="1"/>
          </p:cNvPicPr>
          <p:nvPr/>
        </p:nvPicPr>
        <p:blipFill>
          <a:blip r:embed="rId6"/>
          <a:stretch>
            <a:fillRect/>
          </a:stretch>
        </p:blipFill>
        <p:spPr>
          <a:xfrm>
            <a:off x="1458040" y="5626331"/>
            <a:ext cx="4452894" cy="934252"/>
          </a:xfrm>
          <a:prstGeom prst="rect">
            <a:avLst/>
          </a:prstGeom>
        </p:spPr>
      </p:pic>
      <p:pic>
        <p:nvPicPr>
          <p:cNvPr id="11" name="Picture 10">
            <a:extLst>
              <a:ext uri="{FF2B5EF4-FFF2-40B4-BE49-F238E27FC236}">
                <a16:creationId xmlns:a16="http://schemas.microsoft.com/office/drawing/2014/main" id="{340768BA-CD38-FDA4-E7D3-754E92251745}"/>
              </a:ext>
            </a:extLst>
          </p:cNvPr>
          <p:cNvPicPr>
            <a:picLocks noChangeAspect="1"/>
          </p:cNvPicPr>
          <p:nvPr/>
        </p:nvPicPr>
        <p:blipFill>
          <a:blip r:embed="rId7"/>
          <a:stretch>
            <a:fillRect/>
          </a:stretch>
        </p:blipFill>
        <p:spPr>
          <a:xfrm>
            <a:off x="7016133" y="5712087"/>
            <a:ext cx="2409578" cy="781050"/>
          </a:xfrm>
          <a:prstGeom prst="rect">
            <a:avLst/>
          </a:prstGeom>
        </p:spPr>
      </p:pic>
    </p:spTree>
    <p:extLst>
      <p:ext uri="{BB962C8B-B14F-4D97-AF65-F5344CB8AC3E}">
        <p14:creationId xmlns:p14="http://schemas.microsoft.com/office/powerpoint/2010/main" val="398990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FFAC7-CC9A-5368-01F0-82D435D212C5}"/>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4A7F45CD-D67D-B90A-98D0-6470A345492B}"/>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C496391-13FB-75DD-2A29-4449036ADA5A}"/>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4C03B5EA-F1E0-BA23-E46E-43474DDF5EA2}"/>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55483D43-E6A6-30B8-082B-3131180BC6F6}"/>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C87D78EC-F041-0DC1-D5E0-9EFD4D865FC6}"/>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3C8D26AB-69AC-612E-432E-5CE91DE81748}"/>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8A606B28-3FC8-6D62-64FA-C424968C8E26}"/>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92A8EFD9-280F-EA4A-F00C-7D6B2B9F42B0}"/>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BD63C64A-6B68-A3CC-AC4A-C08CBF201D4B}"/>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3</a:t>
            </a:r>
          </a:p>
        </p:txBody>
      </p:sp>
      <p:graphicFrame>
        <p:nvGraphicFramePr>
          <p:cNvPr id="8" name="Table 7">
            <a:extLst>
              <a:ext uri="{FF2B5EF4-FFF2-40B4-BE49-F238E27FC236}">
                <a16:creationId xmlns:a16="http://schemas.microsoft.com/office/drawing/2014/main" id="{699A2C7F-F1FB-B992-AD94-B0C2994CFBCA}"/>
              </a:ext>
            </a:extLst>
          </p:cNvPr>
          <p:cNvGraphicFramePr>
            <a:graphicFrameLocks noGrp="1"/>
          </p:cNvGraphicFramePr>
          <p:nvPr>
            <p:extLst>
              <p:ext uri="{D42A27DB-BD31-4B8C-83A1-F6EECF244321}">
                <p14:modId xmlns:p14="http://schemas.microsoft.com/office/powerpoint/2010/main" val="268585217"/>
              </p:ext>
            </p:extLst>
          </p:nvPr>
        </p:nvGraphicFramePr>
        <p:xfrm>
          <a:off x="109863" y="869840"/>
          <a:ext cx="9633123" cy="5719984"/>
        </p:xfrm>
        <a:graphic>
          <a:graphicData uri="http://schemas.openxmlformats.org/drawingml/2006/table">
            <a:tbl>
              <a:tblPr firstRow="1" bandRow="1">
                <a:tableStyleId>{8A107856-5554-42FB-B03E-39F5DBC370BA}</a:tableStyleId>
              </a:tblPr>
              <a:tblGrid>
                <a:gridCol w="628899">
                  <a:extLst>
                    <a:ext uri="{9D8B030D-6E8A-4147-A177-3AD203B41FA5}">
                      <a16:colId xmlns:a16="http://schemas.microsoft.com/office/drawing/2014/main" val="3993469012"/>
                    </a:ext>
                  </a:extLst>
                </a:gridCol>
                <a:gridCol w="1617164">
                  <a:extLst>
                    <a:ext uri="{9D8B030D-6E8A-4147-A177-3AD203B41FA5}">
                      <a16:colId xmlns:a16="http://schemas.microsoft.com/office/drawing/2014/main" val="62550763"/>
                    </a:ext>
                  </a:extLst>
                </a:gridCol>
                <a:gridCol w="1078109">
                  <a:extLst>
                    <a:ext uri="{9D8B030D-6E8A-4147-A177-3AD203B41FA5}">
                      <a16:colId xmlns:a16="http://schemas.microsoft.com/office/drawing/2014/main" val="1504996340"/>
                    </a:ext>
                  </a:extLst>
                </a:gridCol>
                <a:gridCol w="4052908">
                  <a:extLst>
                    <a:ext uri="{9D8B030D-6E8A-4147-A177-3AD203B41FA5}">
                      <a16:colId xmlns:a16="http://schemas.microsoft.com/office/drawing/2014/main" val="1503854659"/>
                    </a:ext>
                  </a:extLst>
                </a:gridCol>
                <a:gridCol w="2256043">
                  <a:extLst>
                    <a:ext uri="{9D8B030D-6E8A-4147-A177-3AD203B41FA5}">
                      <a16:colId xmlns:a16="http://schemas.microsoft.com/office/drawing/2014/main" val="799716772"/>
                    </a:ext>
                  </a:extLst>
                </a:gridCol>
              </a:tblGrid>
              <a:tr h="698032">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NC objectives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The Big Idea</a:t>
                      </a:r>
                      <a:endParaRPr lang="en-GB" sz="1100" dirty="0">
                        <a:effectLst/>
                        <a:latin typeface="+mj-lt"/>
                        <a:ea typeface="Calibri"/>
                        <a:cs typeface="Times New Roman"/>
                      </a:endParaRPr>
                    </a:p>
                    <a:p>
                      <a:pPr algn="ctr">
                        <a:lnSpc>
                          <a:spcPct val="107000"/>
                        </a:lnSpc>
                        <a:spcAft>
                          <a:spcPts val="0"/>
                        </a:spcAft>
                      </a:pPr>
                      <a:endParaRPr lang="en-GB" sz="1100" dirty="0">
                        <a:effectLst/>
                        <a:latin typeface="+mj-lt"/>
                        <a:ea typeface="Calibri"/>
                        <a:cs typeface="Times New Roman"/>
                      </a:endParaRPr>
                    </a:p>
                    <a:p>
                      <a:pPr algn="ctr">
                        <a:lnSpc>
                          <a:spcPct val="107000"/>
                        </a:lnSpc>
                        <a:spcAft>
                          <a:spcPts val="0"/>
                        </a:spcAft>
                      </a:pPr>
                      <a:r>
                        <a:rPr lang="en-GB" sz="1000" b="1" dirty="0">
                          <a:effectLst/>
                          <a:latin typeface="+mj-lt"/>
                          <a:ea typeface="Calibri"/>
                          <a:cs typeface="Times New Roman"/>
                        </a:rPr>
                        <a:t>Substantive Concepts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664667">
                <a:tc>
                  <a:txBody>
                    <a:bodyPr/>
                    <a:lstStyle/>
                    <a:p>
                      <a:pPr>
                        <a:lnSpc>
                          <a:spcPct val="107000"/>
                        </a:lnSpc>
                        <a:spcAft>
                          <a:spcPts val="0"/>
                        </a:spcAft>
                      </a:pPr>
                      <a:r>
                        <a:rPr lang="en-GB" sz="800" b="1" dirty="0">
                          <a:effectLst/>
                          <a:latin typeface="+mn-lt"/>
                          <a:ea typeface="Calibri"/>
                          <a:cs typeface="Times New Roman"/>
                        </a:rPr>
                        <a:t>Year 3 Summer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800" b="0" i="0" u="none" strike="noStrike" noProof="0" dirty="0">
                          <a:effectLst/>
                        </a:rPr>
                        <a:t>OS Map Skills and Fieldwork</a:t>
                      </a:r>
                      <a:endParaRPr lang="en-GB" dirty="0"/>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900" b="0" i="0" u="none" strike="noStrike" noProof="0" dirty="0">
                          <a:effectLst/>
                          <a:latin typeface="United Curriculum"/>
                        </a:rPr>
                        <a:t>Map Skills and Fieldwork: </a:t>
                      </a:r>
                      <a:endParaRPr lang="en-US" dirty="0"/>
                    </a:p>
                    <a:p>
                      <a:pPr lvl="0" algn="l">
                        <a:spcAft>
                          <a:spcPts val="0"/>
                        </a:spcAft>
                        <a:buNone/>
                      </a:pPr>
                      <a:r>
                        <a:rPr lang="en-GB" sz="900" b="0" i="0" u="none" strike="noStrike" noProof="0" dirty="0">
                          <a:effectLst/>
                          <a:latin typeface="United Curriculum"/>
                        </a:rPr>
                        <a:t>- use maps, atlases, globes and digital/computer mapping to locate countries and describe features studied </a:t>
                      </a:r>
                      <a:endParaRPr lang="en-US" dirty="0"/>
                    </a:p>
                    <a:p>
                      <a:pPr lvl="0" algn="l">
                        <a:spcAft>
                          <a:spcPts val="0"/>
                        </a:spcAft>
                        <a:buNone/>
                      </a:pPr>
                      <a:r>
                        <a:rPr lang="en-GB" sz="900" b="0" i="0" u="none" strike="noStrike" noProof="0" dirty="0">
                          <a:effectLst/>
                          <a:latin typeface="United Curriculum"/>
                        </a:rPr>
                        <a:t>- use the eight points of a compass, four and six-figure grid references, symbols and key (including the use of Ordnance Survey maps) to build their knowledge of the United Kingdom and the wider world </a:t>
                      </a:r>
                      <a:endParaRPr lang="en-US" dirty="0"/>
                    </a:p>
                    <a:p>
                      <a:pPr lvl="0" algn="l">
                        <a:spcAft>
                          <a:spcPts val="0"/>
                        </a:spcAft>
                        <a:buNone/>
                      </a:pPr>
                      <a:r>
                        <a:rPr lang="en-GB" sz="900" b="0" i="0" u="none" strike="noStrike" noProof="0" dirty="0">
                          <a:effectLst/>
                          <a:latin typeface="United Curriculum"/>
                        </a:rPr>
                        <a:t>- use fieldwork to observe, measure, record and present the human and physical features in the local area using a range of methods, including sketch maps, plans and graphs, and digital technologies. </a:t>
                      </a:r>
                      <a:endParaRPr lang="en-US" dirty="0"/>
                    </a:p>
                  </a:txBody>
                  <a:tcPr marL="68580" marR="68580" marT="0" marB="0"/>
                </a:tc>
                <a:tc>
                  <a:txBody>
                    <a:bodyPr/>
                    <a:lstStyle/>
                    <a:p>
                      <a:pPr lvl="0">
                        <a:buNone/>
                      </a:pPr>
                      <a:r>
                        <a:rPr lang="en-GB" sz="900" b="0" i="0" u="none" strike="noStrike" noProof="0" dirty="0"/>
                        <a:t>LOCATION – where a place is found.</a:t>
                      </a:r>
                      <a:endParaRPr lang="en-US" sz="900" dirty="0"/>
                    </a:p>
                    <a:p>
                      <a:pPr lvl="0">
                        <a:buNone/>
                      </a:pPr>
                      <a:endParaRPr lang="en-GB" sz="900" b="0" i="0" u="none" strike="noStrike" noProof="0"/>
                    </a:p>
                    <a:p>
                      <a:pPr lvl="0">
                        <a:buNone/>
                      </a:pPr>
                      <a:r>
                        <a:rPr lang="en-GB" sz="900" b="0" i="0" u="none" strike="noStrike" noProof="0" dirty="0"/>
                        <a:t>HUMAN FEATURES – </a:t>
                      </a:r>
                      <a:endParaRPr lang="en-US" sz="900" dirty="0"/>
                    </a:p>
                    <a:p>
                      <a:pPr lvl="0">
                        <a:buNone/>
                      </a:pPr>
                      <a:r>
                        <a:rPr lang="en-GB" sz="900" b="0" i="0" u="none" strike="noStrike" noProof="0" dirty="0"/>
                        <a:t>The built environment that was made by</a:t>
                      </a:r>
                      <a:endParaRPr lang="en-US" sz="900" dirty="0"/>
                    </a:p>
                    <a:p>
                      <a:pPr lvl="0">
                        <a:buNone/>
                      </a:pPr>
                      <a:r>
                        <a:rPr lang="en-GB" sz="900" b="0" i="0" u="none" strike="noStrike" noProof="0" dirty="0"/>
                        <a:t> humans. </a:t>
                      </a:r>
                      <a:endParaRPr lang="en-US" sz="900" dirty="0"/>
                    </a:p>
                    <a:p>
                      <a:pPr lvl="0">
                        <a:buNone/>
                      </a:pPr>
                      <a:endParaRPr lang="en-GB" sz="900" b="0" i="0" u="none" strike="noStrike" noProof="0"/>
                    </a:p>
                    <a:p>
                      <a:pPr lvl="0">
                        <a:buNone/>
                      </a:pPr>
                      <a:r>
                        <a:rPr lang="en-GB" sz="900" b="0" i="0" u="none" strike="noStrike" noProof="0" dirty="0"/>
                        <a:t>PHYSICAL FEATURES – </a:t>
                      </a:r>
                      <a:endParaRPr lang="en-US" sz="900" dirty="0"/>
                    </a:p>
                    <a:p>
                      <a:pPr lvl="0">
                        <a:buNone/>
                      </a:pPr>
                      <a:r>
                        <a:rPr lang="en-GB" sz="900" b="0" i="0" u="none" strike="noStrike" noProof="0" dirty="0"/>
                        <a:t>The natural environment and shaped by nature.</a:t>
                      </a:r>
                      <a:r>
                        <a:rPr lang="en-GB" sz="900" b="0" i="0" u="none" strike="noStrike" noProof="0" dirty="0">
                          <a:latin typeface="United Curriculum"/>
                        </a:rPr>
                        <a:t> </a:t>
                      </a:r>
                      <a:endParaRPr lang="en-US" sz="900" dirty="0"/>
                    </a:p>
                  </a:txBody>
                  <a:tcPr marL="68580" marR="68580" marT="0" marB="0"/>
                </a:tc>
                <a:tc>
                  <a:txBody>
                    <a:bodyPr/>
                    <a:lstStyle/>
                    <a:p>
                      <a:endParaRPr lang="en-GB"/>
                    </a:p>
                  </a:txBody>
                  <a:tcPr/>
                </a:tc>
                <a:tc>
                  <a:txBody>
                    <a:bodyPr/>
                    <a:lstStyle/>
                    <a:p>
                      <a:pPr lvl="0">
                        <a:lnSpc>
                          <a:spcPct val="107000"/>
                        </a:lnSpc>
                        <a:spcAft>
                          <a:spcPts val="0"/>
                        </a:spcAft>
                        <a:buNone/>
                      </a:pPr>
                      <a:r>
                        <a:rPr lang="en-GB" sz="1000" b="0" i="0" u="none" strike="noStrike" noProof="0" dirty="0">
                          <a:effectLst/>
                        </a:rPr>
                        <a:t>Pupils should know that:</a:t>
                      </a:r>
                      <a:endParaRPr lang="en-US" sz="1000" dirty="0"/>
                    </a:p>
                    <a:p>
                      <a:pPr lvl="0">
                        <a:lnSpc>
                          <a:spcPct val="107000"/>
                        </a:lnSpc>
                        <a:spcAft>
                          <a:spcPts val="0"/>
                        </a:spcAft>
                        <a:buNone/>
                      </a:pPr>
                      <a:r>
                        <a:rPr lang="en-GB" sz="1000" b="0" i="0" u="none" strike="noStrike" noProof="0" dirty="0">
                          <a:effectLst/>
                        </a:rPr>
                        <a:t>- OS stands for Ordnance Survey. </a:t>
                      </a:r>
                      <a:endParaRPr lang="en-US" sz="1000" dirty="0"/>
                    </a:p>
                    <a:p>
                      <a:pPr lvl="0">
                        <a:lnSpc>
                          <a:spcPct val="107000"/>
                        </a:lnSpc>
                        <a:spcAft>
                          <a:spcPts val="0"/>
                        </a:spcAft>
                        <a:buNone/>
                      </a:pPr>
                      <a:r>
                        <a:rPr lang="en-GB" sz="1000" b="0" i="0" u="none" strike="noStrike" noProof="0" dirty="0">
                          <a:effectLst/>
                        </a:rPr>
                        <a:t>- OS maps were first drawn up in 1833</a:t>
                      </a:r>
                      <a:endParaRPr lang="en-US" sz="1000" dirty="0"/>
                    </a:p>
                    <a:p>
                      <a:pPr lvl="0">
                        <a:lnSpc>
                          <a:spcPct val="107000"/>
                        </a:lnSpc>
                        <a:spcAft>
                          <a:spcPts val="0"/>
                        </a:spcAft>
                        <a:buNone/>
                      </a:pPr>
                      <a:r>
                        <a:rPr lang="en-GB" sz="1000" b="0" i="0" u="none" strike="noStrike" noProof="0" dirty="0">
                          <a:effectLst/>
                        </a:rPr>
                        <a:t>- Ordnance means cannons/gunners and survey means to look upon/notice. </a:t>
                      </a:r>
                      <a:endParaRPr lang="en-US" sz="1000" dirty="0"/>
                    </a:p>
                    <a:p>
                      <a:pPr lvl="0">
                        <a:lnSpc>
                          <a:spcPct val="107000"/>
                        </a:lnSpc>
                        <a:spcAft>
                          <a:spcPts val="0"/>
                        </a:spcAft>
                        <a:buNone/>
                      </a:pPr>
                      <a:r>
                        <a:rPr lang="en-GB" sz="1000" b="0" i="0" u="none" strike="noStrike" noProof="0">
                          <a:effectLst/>
                        </a:rPr>
                        <a:t>- Scale is the distance between your map and the distance on the ground. </a:t>
                      </a:r>
                      <a:endParaRPr lang="en-US" sz="1000"/>
                    </a:p>
                    <a:p>
                      <a:pPr lvl="0">
                        <a:lnSpc>
                          <a:spcPct val="107000"/>
                        </a:lnSpc>
                        <a:spcAft>
                          <a:spcPts val="0"/>
                        </a:spcAft>
                        <a:buNone/>
                      </a:pPr>
                      <a:r>
                        <a:rPr lang="en-GB" sz="1000" b="0" i="0" u="none" strike="noStrike" noProof="0">
                          <a:effectLst/>
                        </a:rPr>
                        <a:t>- Large-scale maps show the wider areas; small-scale maps show more detail. </a:t>
                      </a:r>
                      <a:endParaRPr lang="en-US" sz="1000"/>
                    </a:p>
                    <a:p>
                      <a:pPr lvl="0">
                        <a:lnSpc>
                          <a:spcPct val="107000"/>
                        </a:lnSpc>
                        <a:spcAft>
                          <a:spcPts val="0"/>
                        </a:spcAft>
                        <a:buNone/>
                      </a:pPr>
                      <a:r>
                        <a:rPr lang="en-GB" sz="1000" b="0" i="0" u="none" strike="noStrike" noProof="0" dirty="0">
                          <a:effectLst/>
                        </a:rPr>
                        <a:t>- A key unlocks the map’s meaning using symbols to help us read a map. </a:t>
                      </a:r>
                      <a:endParaRPr lang="en-US" sz="1000" dirty="0"/>
                    </a:p>
                    <a:p>
                      <a:pPr lvl="0">
                        <a:lnSpc>
                          <a:spcPct val="107000"/>
                        </a:lnSpc>
                        <a:spcAft>
                          <a:spcPts val="0"/>
                        </a:spcAft>
                        <a:buNone/>
                      </a:pPr>
                      <a:endParaRPr lang="en-GB" sz="900" b="0" i="0" u="none" strike="noStrike" noProof="0">
                        <a:effectLst/>
                        <a:latin typeface="United Curriculum"/>
                      </a:endParaRPr>
                    </a:p>
                  </a:txBody>
                  <a:tcPr marL="68580" marR="68580" marT="0" marB="0"/>
                </a:tc>
                <a:extLst>
                  <a:ext uri="{0D108BD9-81ED-4DB2-BD59-A6C34878D82A}">
                    <a16:rowId xmlns:a16="http://schemas.microsoft.com/office/drawing/2014/main" val="956065142"/>
                  </a:ext>
                </a:extLst>
              </a:tr>
              <a:tr h="319931">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37354">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C2A65C06-B753-60B4-3458-CF7420862F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4" name="Picture 3" descr="A chart with text on it&#10;&#10;AI-generated content may be incorrect.">
            <a:extLst>
              <a:ext uri="{FF2B5EF4-FFF2-40B4-BE49-F238E27FC236}">
                <a16:creationId xmlns:a16="http://schemas.microsoft.com/office/drawing/2014/main" id="{28902DD5-0DA6-8ECF-D24F-5C5FB1DB5FDF}"/>
              </a:ext>
            </a:extLst>
          </p:cNvPr>
          <p:cNvPicPr>
            <a:picLocks noChangeAspect="1"/>
          </p:cNvPicPr>
          <p:nvPr/>
        </p:nvPicPr>
        <p:blipFill>
          <a:blip r:embed="rId5"/>
          <a:stretch>
            <a:fillRect/>
          </a:stretch>
        </p:blipFill>
        <p:spPr>
          <a:xfrm>
            <a:off x="3523601" y="1646477"/>
            <a:ext cx="3819084" cy="2182458"/>
          </a:xfrm>
          <a:prstGeom prst="rect">
            <a:avLst/>
          </a:prstGeom>
        </p:spPr>
      </p:pic>
      <p:pic>
        <p:nvPicPr>
          <p:cNvPr id="6" name="Picture 5" descr="A blue and white symbol&#10;&#10;AI-generated content may be incorrect.">
            <a:extLst>
              <a:ext uri="{FF2B5EF4-FFF2-40B4-BE49-F238E27FC236}">
                <a16:creationId xmlns:a16="http://schemas.microsoft.com/office/drawing/2014/main" id="{A9D2308F-6A1C-830E-7255-15260263F459}"/>
              </a:ext>
            </a:extLst>
          </p:cNvPr>
          <p:cNvPicPr>
            <a:picLocks noChangeAspect="1"/>
          </p:cNvPicPr>
          <p:nvPr/>
        </p:nvPicPr>
        <p:blipFill>
          <a:blip r:embed="rId6"/>
          <a:stretch>
            <a:fillRect/>
          </a:stretch>
        </p:blipFill>
        <p:spPr>
          <a:xfrm>
            <a:off x="347704" y="5694175"/>
            <a:ext cx="6343978" cy="542187"/>
          </a:xfrm>
          <a:prstGeom prst="rect">
            <a:avLst/>
          </a:prstGeom>
        </p:spPr>
      </p:pic>
      <p:pic>
        <p:nvPicPr>
          <p:cNvPr id="10" name="Picture 9" descr="A black and white text&#10;&#10;AI-generated content may be incorrect.">
            <a:extLst>
              <a:ext uri="{FF2B5EF4-FFF2-40B4-BE49-F238E27FC236}">
                <a16:creationId xmlns:a16="http://schemas.microsoft.com/office/drawing/2014/main" id="{47751D77-8C12-9510-F81D-094B6C1157CE}"/>
              </a:ext>
            </a:extLst>
          </p:cNvPr>
          <p:cNvPicPr>
            <a:picLocks noChangeAspect="1"/>
          </p:cNvPicPr>
          <p:nvPr/>
        </p:nvPicPr>
        <p:blipFill>
          <a:blip r:embed="rId7"/>
          <a:stretch>
            <a:fillRect/>
          </a:stretch>
        </p:blipFill>
        <p:spPr>
          <a:xfrm>
            <a:off x="6795575" y="5749114"/>
            <a:ext cx="2960560" cy="423157"/>
          </a:xfrm>
          <a:prstGeom prst="rect">
            <a:avLst/>
          </a:prstGeom>
        </p:spPr>
      </p:pic>
    </p:spTree>
    <p:extLst>
      <p:ext uri="{BB962C8B-B14F-4D97-AF65-F5344CB8AC3E}">
        <p14:creationId xmlns:p14="http://schemas.microsoft.com/office/powerpoint/2010/main" val="3952448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2E0B8-C951-27F3-636B-79F8DBA5EEF3}"/>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BBCA5421-DD0F-86E6-EF58-9C0D53264467}"/>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97CBFF5F-6DBD-0566-DA00-DB052EF8CAA5}"/>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1BB95532-63DF-1D7C-5D46-EC3641CAD0BB}"/>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2E6C26B3-F809-71E5-B40A-1D9976350AE4}"/>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D39ABD06-C2E7-8236-F8D6-0C933F67F5EC}"/>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5F074459-D767-F4E4-3BF0-9938A7B573DE}"/>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9C57D194-B2A4-5DEE-E43D-E7277BA3631E}"/>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A8F45586-1D3E-23D6-2EC3-112234F7A8ED}"/>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16CF1BF4-78EE-BDE9-B6FE-479DDEB26A36}"/>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4</a:t>
            </a:r>
          </a:p>
        </p:txBody>
      </p:sp>
      <p:graphicFrame>
        <p:nvGraphicFramePr>
          <p:cNvPr id="8" name="Table 7">
            <a:extLst>
              <a:ext uri="{FF2B5EF4-FFF2-40B4-BE49-F238E27FC236}">
                <a16:creationId xmlns:a16="http://schemas.microsoft.com/office/drawing/2014/main" id="{99751C27-9876-6B35-16BE-A11AA2291213}"/>
              </a:ext>
            </a:extLst>
          </p:cNvPr>
          <p:cNvGraphicFramePr>
            <a:graphicFrameLocks noGrp="1"/>
          </p:cNvGraphicFramePr>
          <p:nvPr>
            <p:extLst>
              <p:ext uri="{D42A27DB-BD31-4B8C-83A1-F6EECF244321}">
                <p14:modId xmlns:p14="http://schemas.microsoft.com/office/powerpoint/2010/main" val="1283821815"/>
              </p:ext>
            </p:extLst>
          </p:nvPr>
        </p:nvGraphicFramePr>
        <p:xfrm>
          <a:off x="109863" y="869840"/>
          <a:ext cx="9712990" cy="5689588"/>
        </p:xfrm>
        <a:graphic>
          <a:graphicData uri="http://schemas.openxmlformats.org/drawingml/2006/table">
            <a:tbl>
              <a:tblPr firstRow="1" bandRow="1">
                <a:tableStyleId>{8A107856-5554-42FB-B03E-39F5DBC370BA}</a:tableStyleId>
              </a:tblPr>
              <a:tblGrid>
                <a:gridCol w="509108">
                  <a:extLst>
                    <a:ext uri="{9D8B030D-6E8A-4147-A177-3AD203B41FA5}">
                      <a16:colId xmlns:a16="http://schemas.microsoft.com/office/drawing/2014/main" val="3993469012"/>
                    </a:ext>
                  </a:extLst>
                </a:gridCol>
                <a:gridCol w="1187917">
                  <a:extLst>
                    <a:ext uri="{9D8B030D-6E8A-4147-A177-3AD203B41FA5}">
                      <a16:colId xmlns:a16="http://schemas.microsoft.com/office/drawing/2014/main" val="62550763"/>
                    </a:ext>
                  </a:extLst>
                </a:gridCol>
                <a:gridCol w="938351">
                  <a:extLst>
                    <a:ext uri="{9D8B030D-6E8A-4147-A177-3AD203B41FA5}">
                      <a16:colId xmlns:a16="http://schemas.microsoft.com/office/drawing/2014/main" val="1504996340"/>
                    </a:ext>
                  </a:extLst>
                </a:gridCol>
                <a:gridCol w="3234340">
                  <a:extLst>
                    <a:ext uri="{9D8B030D-6E8A-4147-A177-3AD203B41FA5}">
                      <a16:colId xmlns:a16="http://schemas.microsoft.com/office/drawing/2014/main" val="1503854659"/>
                    </a:ext>
                  </a:extLst>
                </a:gridCol>
                <a:gridCol w="3843274">
                  <a:extLst>
                    <a:ext uri="{9D8B030D-6E8A-4147-A177-3AD203B41FA5}">
                      <a16:colId xmlns:a16="http://schemas.microsoft.com/office/drawing/2014/main" val="799716772"/>
                    </a:ext>
                  </a:extLst>
                </a:gridCol>
              </a:tblGrid>
              <a:tr h="698032">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NC objectives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The Big Idea</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 </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Substantive Concepts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664667">
                <a:tc>
                  <a:txBody>
                    <a:bodyPr/>
                    <a:lstStyle/>
                    <a:p>
                      <a:pPr>
                        <a:lnSpc>
                          <a:spcPct val="107000"/>
                        </a:lnSpc>
                        <a:spcAft>
                          <a:spcPts val="0"/>
                        </a:spcAft>
                      </a:pPr>
                      <a:r>
                        <a:rPr lang="en-GB" sz="750" b="1">
                          <a:effectLst/>
                          <a:latin typeface="+mn-lt"/>
                          <a:ea typeface="Calibri"/>
                          <a:cs typeface="Times New Roman"/>
                        </a:rPr>
                        <a:t>Year 4 Autumn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1000" b="0" i="0" u="none" strike="noStrike" noProof="0">
                          <a:effectLst/>
                        </a:rPr>
                        <a:t>Rivers</a:t>
                      </a:r>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900" b="0" i="0" u="none" strike="noStrike" noProof="0">
                          <a:effectLst/>
                        </a:rPr>
                        <a:t>Human and physical geography </a:t>
                      </a:r>
                      <a:endParaRPr lang="en-US"/>
                    </a:p>
                    <a:p>
                      <a:pPr lvl="0" algn="l">
                        <a:spcAft>
                          <a:spcPts val="0"/>
                        </a:spcAft>
                        <a:buNone/>
                      </a:pPr>
                      <a:endParaRPr lang="en-GB" sz="900" b="0" i="0" u="none" strike="noStrike" noProof="0">
                        <a:effectLst/>
                      </a:endParaRPr>
                    </a:p>
                    <a:p>
                      <a:pPr lvl="0" algn="l">
                        <a:spcAft>
                          <a:spcPts val="0"/>
                        </a:spcAft>
                        <a:buNone/>
                      </a:pPr>
                      <a:r>
                        <a:rPr lang="en-GB" sz="900" b="0" i="0" u="none" strike="noStrike" noProof="0">
                          <a:effectLst/>
                        </a:rPr>
                        <a:t>- describe and understand key aspects of: </a:t>
                      </a:r>
                      <a:endParaRPr lang="en-US"/>
                    </a:p>
                    <a:p>
                      <a:pPr lvl="0" algn="l">
                        <a:spcAft>
                          <a:spcPts val="0"/>
                        </a:spcAft>
                        <a:buNone/>
                      </a:pPr>
                      <a:r>
                        <a:rPr lang="en-GB" sz="900" b="0" i="0" u="none" strike="noStrike" noProof="0">
                          <a:effectLst/>
                        </a:rPr>
                        <a:t>- physical geography, including: climate zones, biomes and vegetation belts, rivers, mountains, volcanoes and earthquakes, and the water cycle </a:t>
                      </a:r>
                      <a:endParaRPr lang="en-US"/>
                    </a:p>
                    <a:p>
                      <a:pPr lvl="0" algn="l">
                        <a:spcAft>
                          <a:spcPts val="0"/>
                        </a:spcAft>
                        <a:buNone/>
                      </a:pPr>
                      <a:r>
                        <a:rPr lang="en-GB" sz="900" b="0" i="0" u="none" strike="noStrike" noProof="0">
                          <a:effectLst/>
                        </a:rPr>
                        <a:t>- human geography, including: types of settlement and land use, economic activity including trade links, and the distribution of natural resources including energy, food, minerals and water</a:t>
                      </a:r>
                      <a:r>
                        <a:rPr lang="en-GB" sz="900" b="0" i="0" u="none" strike="noStrike" noProof="0">
                          <a:effectLst/>
                          <a:latin typeface="United Curriculum"/>
                        </a:rPr>
                        <a:t> </a:t>
                      </a:r>
                      <a:endParaRPr lang="en-US"/>
                    </a:p>
                  </a:txBody>
                  <a:tcPr marL="68580" marR="68580" marT="0" marB="0"/>
                </a:tc>
                <a:tc>
                  <a:txBody>
                    <a:bodyPr/>
                    <a:lstStyle/>
                    <a:p>
                      <a:pPr lvl="0">
                        <a:buNone/>
                      </a:pPr>
                      <a:r>
                        <a:rPr lang="en-GB" sz="900" b="0" i="0" u="none" strike="noStrike" noProof="0"/>
                        <a:t>LOCATION – where a place is found.</a:t>
                      </a:r>
                      <a:endParaRPr lang="en-US" sz="900"/>
                    </a:p>
                    <a:p>
                      <a:pPr lvl="0">
                        <a:buNone/>
                      </a:pPr>
                      <a:endParaRPr lang="en-GB" sz="900" b="0" i="0" u="none" strike="noStrike" noProof="0"/>
                    </a:p>
                    <a:p>
                      <a:pPr lvl="0">
                        <a:buNone/>
                      </a:pPr>
                      <a:r>
                        <a:rPr lang="en-GB" sz="900" b="0" i="0" u="none" strike="noStrike" noProof="0"/>
                        <a:t>HUMAN FEATURES – </a:t>
                      </a:r>
                      <a:endParaRPr lang="en-US" sz="900"/>
                    </a:p>
                    <a:p>
                      <a:pPr lvl="0">
                        <a:buNone/>
                      </a:pPr>
                      <a:r>
                        <a:rPr lang="en-GB" sz="900" b="0" i="0" u="none" strike="noStrike" noProof="0"/>
                        <a:t>The built environment that was made by</a:t>
                      </a:r>
                      <a:endParaRPr lang="en-US" sz="900"/>
                    </a:p>
                    <a:p>
                      <a:pPr lvl="0">
                        <a:buNone/>
                      </a:pPr>
                      <a:r>
                        <a:rPr lang="en-GB" sz="900" b="0" i="0" u="none" strike="noStrike" noProof="0"/>
                        <a:t> humans. </a:t>
                      </a:r>
                      <a:endParaRPr lang="en-US" sz="900"/>
                    </a:p>
                    <a:p>
                      <a:pPr lvl="0">
                        <a:buNone/>
                      </a:pPr>
                      <a:endParaRPr lang="en-GB" sz="900" b="0" i="0" u="none" strike="noStrike" noProof="0"/>
                    </a:p>
                    <a:p>
                      <a:pPr lvl="0">
                        <a:buNone/>
                      </a:pPr>
                      <a:r>
                        <a:rPr lang="en-GB" sz="900" b="0" i="0" u="none" strike="noStrike" noProof="0"/>
                        <a:t>PHYSICAL FEATURES – </a:t>
                      </a:r>
                      <a:endParaRPr lang="en-US" sz="900"/>
                    </a:p>
                    <a:p>
                      <a:pPr lvl="0">
                        <a:buNone/>
                      </a:pPr>
                      <a:r>
                        <a:rPr lang="en-GB" sz="900" b="0" i="0" u="none" strike="noStrike" noProof="0"/>
                        <a:t>The natural environment and shaped by nature.</a:t>
                      </a:r>
                      <a:r>
                        <a:rPr lang="en-GB" sz="900" b="0" i="0" u="none" strike="noStrike" noProof="0">
                          <a:latin typeface="United Curriculum"/>
                        </a:rPr>
                        <a:t> </a:t>
                      </a:r>
                      <a:endParaRPr lang="en-US" sz="900"/>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latin typeface="United Curriculum"/>
                        </a:rPr>
                        <a:t>Pupils should know that: </a:t>
                      </a:r>
                      <a:endParaRPr lang="en-US" sz="900"/>
                    </a:p>
                    <a:p>
                      <a:pPr lvl="0">
                        <a:lnSpc>
                          <a:spcPct val="107000"/>
                        </a:lnSpc>
                        <a:spcAft>
                          <a:spcPts val="0"/>
                        </a:spcAft>
                        <a:buNone/>
                      </a:pPr>
                      <a:r>
                        <a:rPr lang="en-GB" sz="900" b="0" i="0" u="none" strike="noStrike" noProof="0">
                          <a:effectLst/>
                          <a:latin typeface="United Curriculum"/>
                        </a:rPr>
                        <a:t>- There are three courses in a river: upper, middle and lower. - The upper course is where the river begins – this is called the source; it also has fast-flowing water, </a:t>
                      </a:r>
                      <a:r>
                        <a:rPr lang="en-GB" sz="900" b="0" i="0" u="none" strike="noStrike" noProof="0" err="1">
                          <a:effectLst/>
                          <a:latin typeface="United Curriculum"/>
                        </a:rPr>
                        <a:t>vshaped</a:t>
                      </a:r>
                      <a:r>
                        <a:rPr lang="en-GB" sz="900" b="0" i="0" u="none" strike="noStrike" noProof="0">
                          <a:effectLst/>
                          <a:latin typeface="United Curriculum"/>
                        </a:rPr>
                        <a:t> valleys and rapids and waterfalls. </a:t>
                      </a:r>
                      <a:endParaRPr lang="en-US" sz="900"/>
                    </a:p>
                    <a:p>
                      <a:pPr lvl="0">
                        <a:lnSpc>
                          <a:spcPct val="107000"/>
                        </a:lnSpc>
                        <a:spcAft>
                          <a:spcPts val="0"/>
                        </a:spcAft>
                        <a:buNone/>
                      </a:pPr>
                      <a:r>
                        <a:rPr lang="en-GB" sz="900" b="0" i="0" u="none" strike="noStrike" noProof="0">
                          <a:effectLst/>
                          <a:latin typeface="United Curriculum"/>
                        </a:rPr>
                        <a:t>- The middle course sees the river widen; the land flattens and meanders are found here. </a:t>
                      </a:r>
                      <a:endParaRPr lang="en-US" sz="900"/>
                    </a:p>
                    <a:p>
                      <a:pPr lvl="0">
                        <a:lnSpc>
                          <a:spcPct val="107000"/>
                        </a:lnSpc>
                        <a:spcAft>
                          <a:spcPts val="0"/>
                        </a:spcAft>
                        <a:buNone/>
                      </a:pPr>
                      <a:r>
                        <a:rPr lang="en-GB" sz="900" b="0" i="0" u="none" strike="noStrike" noProof="0">
                          <a:effectLst/>
                          <a:latin typeface="United Curriculum"/>
                        </a:rPr>
                        <a:t>- The lower course is the end  – this is called the mouth; you can find a wide, open river channel, slower water and floodplains here. </a:t>
                      </a:r>
                      <a:endParaRPr lang="en-US" sz="900"/>
                    </a:p>
                    <a:p>
                      <a:pPr lvl="0">
                        <a:lnSpc>
                          <a:spcPct val="107000"/>
                        </a:lnSpc>
                        <a:spcAft>
                          <a:spcPts val="0"/>
                        </a:spcAft>
                        <a:buNone/>
                      </a:pPr>
                      <a:r>
                        <a:rPr lang="en-GB" sz="900" b="0" i="0" u="none" strike="noStrike" noProof="0">
                          <a:effectLst/>
                          <a:latin typeface="United Curriculum"/>
                        </a:rPr>
                        <a:t>- A tributary is a river that flows into a larger river. </a:t>
                      </a:r>
                      <a:endParaRPr lang="en-US" sz="900"/>
                    </a:p>
                    <a:p>
                      <a:pPr lvl="0">
                        <a:lnSpc>
                          <a:spcPct val="107000"/>
                        </a:lnSpc>
                        <a:spcAft>
                          <a:spcPts val="0"/>
                        </a:spcAft>
                        <a:buNone/>
                      </a:pPr>
                      <a:r>
                        <a:rPr lang="en-GB" sz="900" b="0" i="0" u="none" strike="noStrike" noProof="0">
                          <a:effectLst/>
                          <a:latin typeface="United Curriculum"/>
                        </a:rPr>
                        <a:t>- Erosion describes how water shapes land over time; deposition describes how sediment in water is left behind. - Rivers flow through </a:t>
                      </a:r>
                      <a:r>
                        <a:rPr lang="en-GB" sz="900" b="0" i="0" u="none" strike="noStrike" noProof="0" err="1">
                          <a:effectLst/>
                          <a:latin typeface="United Curriculum"/>
                        </a:rPr>
                        <a:t>v-shaped</a:t>
                      </a:r>
                      <a:r>
                        <a:rPr lang="en-GB" sz="900" b="0" i="0" u="none" strike="noStrike" noProof="0">
                          <a:effectLst/>
                          <a:latin typeface="United Curriculum"/>
                        </a:rPr>
                        <a:t> valleys between mountains</a:t>
                      </a:r>
                    </a:p>
                    <a:p>
                      <a:pPr lvl="0">
                        <a:lnSpc>
                          <a:spcPct val="107000"/>
                        </a:lnSpc>
                        <a:spcAft>
                          <a:spcPts val="0"/>
                        </a:spcAft>
                        <a:buNone/>
                      </a:pPr>
                      <a:r>
                        <a:rPr lang="en-GB" sz="900" b="0" i="0" u="none" strike="noStrike" noProof="0">
                          <a:effectLst/>
                          <a:latin typeface="United Curriculum"/>
                        </a:rPr>
                        <a:t>- The mouth of a river is where the river ends. </a:t>
                      </a:r>
                      <a:endParaRPr lang="en-US" sz="900"/>
                    </a:p>
                    <a:p>
                      <a:pPr lvl="0">
                        <a:lnSpc>
                          <a:spcPct val="107000"/>
                        </a:lnSpc>
                        <a:spcAft>
                          <a:spcPts val="0"/>
                        </a:spcAft>
                        <a:buNone/>
                      </a:pPr>
                      <a:r>
                        <a:rPr lang="en-GB" sz="900" b="0" i="0" u="none" strike="noStrike" noProof="0">
                          <a:effectLst/>
                          <a:latin typeface="United Curriculum"/>
                        </a:rPr>
                        <a:t>- Floodplains are areas around a river that are flooded. </a:t>
                      </a:r>
                      <a:endParaRPr lang="en-US" sz="900"/>
                    </a:p>
                    <a:p>
                      <a:pPr lvl="0">
                        <a:lnSpc>
                          <a:spcPct val="107000"/>
                        </a:lnSpc>
                        <a:spcAft>
                          <a:spcPts val="0"/>
                        </a:spcAft>
                        <a:buNone/>
                      </a:pPr>
                      <a:r>
                        <a:rPr lang="en-GB" sz="900" b="0" i="0" u="none" strike="noStrike" noProof="0">
                          <a:effectLst/>
                          <a:latin typeface="United Curriculum"/>
                        </a:rPr>
                        <a:t>- Confluence is the meeting of two rivers. </a:t>
                      </a:r>
                      <a:endParaRPr lang="en-US" sz="900"/>
                    </a:p>
                    <a:p>
                      <a:pPr lvl="0">
                        <a:lnSpc>
                          <a:spcPct val="107000"/>
                        </a:lnSpc>
                        <a:spcAft>
                          <a:spcPts val="0"/>
                        </a:spcAft>
                        <a:buNone/>
                      </a:pPr>
                      <a:r>
                        <a:rPr lang="en-GB" sz="900" b="0" i="0" u="none" strike="noStrike" noProof="0">
                          <a:effectLst/>
                          <a:latin typeface="United Curriculum"/>
                        </a:rPr>
                        <a:t>- Oxbow lakes are formed when fast-flowing water on the outside of the river channel erodes the river bank, forming a new river channel. Sediment in slower moving waters cuts off the meander from the flow of the river. - The riverbed of the upper course contains mostly pebbles and rocks; the middle course mostly sand and mud’ the lower course mostly mud. </a:t>
                      </a:r>
                      <a:endParaRPr lang="en-US" sz="900"/>
                    </a:p>
                    <a:p>
                      <a:pPr lvl="0">
                        <a:lnSpc>
                          <a:spcPct val="107000"/>
                        </a:lnSpc>
                        <a:spcAft>
                          <a:spcPts val="0"/>
                        </a:spcAft>
                        <a:buNone/>
                      </a:pPr>
                      <a:r>
                        <a:rPr lang="en-GB" sz="900" b="0" i="0" u="none" strike="noStrike" noProof="0">
                          <a:effectLst/>
                          <a:latin typeface="United Curriculum"/>
                        </a:rPr>
                        <a:t>- The River Lagan runs through Belfast; the River Taff through Cardiff; the River Thames through London; the Water of Leith runs through Edinburgh. </a:t>
                      </a:r>
                      <a:endParaRPr lang="en-US" sz="900"/>
                    </a:p>
                  </a:txBody>
                  <a:tcPr marL="68580" marR="68580" marT="0" marB="0"/>
                </a:tc>
                <a:extLst>
                  <a:ext uri="{0D108BD9-81ED-4DB2-BD59-A6C34878D82A}">
                    <a16:rowId xmlns:a16="http://schemas.microsoft.com/office/drawing/2014/main" val="956065142"/>
                  </a:ext>
                </a:extLst>
              </a:tr>
              <a:tr h="319931">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968305">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DD3F6051-E5B2-AA4B-0D38-B0EA65D55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white rectangular box with black text&#10;&#10;AI-generated content may be incorrect.">
            <a:extLst>
              <a:ext uri="{FF2B5EF4-FFF2-40B4-BE49-F238E27FC236}">
                <a16:creationId xmlns:a16="http://schemas.microsoft.com/office/drawing/2014/main" id="{D2C174D4-938B-B905-8B79-82827C4BCE95}"/>
              </a:ext>
            </a:extLst>
          </p:cNvPr>
          <p:cNvPicPr>
            <a:picLocks noChangeAspect="1"/>
          </p:cNvPicPr>
          <p:nvPr/>
        </p:nvPicPr>
        <p:blipFill>
          <a:blip r:embed="rId5"/>
          <a:stretch>
            <a:fillRect/>
          </a:stretch>
        </p:blipFill>
        <p:spPr>
          <a:xfrm>
            <a:off x="2789706" y="1649795"/>
            <a:ext cx="3126234" cy="1489108"/>
          </a:xfrm>
          <a:prstGeom prst="rect">
            <a:avLst/>
          </a:prstGeom>
        </p:spPr>
      </p:pic>
      <p:pic>
        <p:nvPicPr>
          <p:cNvPr id="7" name="Picture 6" descr="A black and white image of a pyramid&#10;&#10;AI-generated content may be incorrect.">
            <a:extLst>
              <a:ext uri="{FF2B5EF4-FFF2-40B4-BE49-F238E27FC236}">
                <a16:creationId xmlns:a16="http://schemas.microsoft.com/office/drawing/2014/main" id="{69453645-E833-40E7-6271-407828CC96E9}"/>
              </a:ext>
            </a:extLst>
          </p:cNvPr>
          <p:cNvPicPr>
            <a:picLocks noChangeAspect="1"/>
          </p:cNvPicPr>
          <p:nvPr/>
        </p:nvPicPr>
        <p:blipFill>
          <a:blip r:embed="rId6"/>
          <a:stretch>
            <a:fillRect/>
          </a:stretch>
        </p:blipFill>
        <p:spPr>
          <a:xfrm>
            <a:off x="1472294" y="5768436"/>
            <a:ext cx="4296212" cy="814853"/>
          </a:xfrm>
          <a:prstGeom prst="rect">
            <a:avLst/>
          </a:prstGeom>
        </p:spPr>
      </p:pic>
      <p:pic>
        <p:nvPicPr>
          <p:cNvPr id="11" name="Picture 10" descr="A close up of black text&#10;&#10;AI-generated content may be incorrect.">
            <a:extLst>
              <a:ext uri="{FF2B5EF4-FFF2-40B4-BE49-F238E27FC236}">
                <a16:creationId xmlns:a16="http://schemas.microsoft.com/office/drawing/2014/main" id="{55BD79B9-454A-4CAD-EBEE-44E114B396BF}"/>
              </a:ext>
            </a:extLst>
          </p:cNvPr>
          <p:cNvPicPr>
            <a:picLocks noChangeAspect="1"/>
          </p:cNvPicPr>
          <p:nvPr/>
        </p:nvPicPr>
        <p:blipFill>
          <a:blip r:embed="rId7"/>
          <a:stretch>
            <a:fillRect/>
          </a:stretch>
        </p:blipFill>
        <p:spPr>
          <a:xfrm>
            <a:off x="6540555" y="5769976"/>
            <a:ext cx="1438127" cy="628650"/>
          </a:xfrm>
          <a:prstGeom prst="rect">
            <a:avLst/>
          </a:prstGeom>
        </p:spPr>
      </p:pic>
      <p:pic>
        <p:nvPicPr>
          <p:cNvPr id="12" name="Picture 11" descr="A close up of words&#10;&#10;AI-generated content may be incorrect.">
            <a:extLst>
              <a:ext uri="{FF2B5EF4-FFF2-40B4-BE49-F238E27FC236}">
                <a16:creationId xmlns:a16="http://schemas.microsoft.com/office/drawing/2014/main" id="{E22F8448-8BAC-5858-04D1-9934E36615AE}"/>
              </a:ext>
            </a:extLst>
          </p:cNvPr>
          <p:cNvPicPr>
            <a:picLocks noChangeAspect="1"/>
          </p:cNvPicPr>
          <p:nvPr/>
        </p:nvPicPr>
        <p:blipFill>
          <a:blip r:embed="rId8"/>
          <a:stretch>
            <a:fillRect/>
          </a:stretch>
        </p:blipFill>
        <p:spPr>
          <a:xfrm>
            <a:off x="8179445" y="5754245"/>
            <a:ext cx="851999" cy="650954"/>
          </a:xfrm>
          <a:prstGeom prst="rect">
            <a:avLst/>
          </a:prstGeom>
        </p:spPr>
      </p:pic>
    </p:spTree>
    <p:extLst>
      <p:ext uri="{BB962C8B-B14F-4D97-AF65-F5344CB8AC3E}">
        <p14:creationId xmlns:p14="http://schemas.microsoft.com/office/powerpoint/2010/main" val="186631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665C-1668-E1D1-DDCB-D4301E091B27}"/>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ACDEA6A8-BE5F-4BE3-E72A-2203141F821F}"/>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B5F861B0-E57A-46BD-069F-3C2CA955876E}"/>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1554182C-5B4F-DE7B-90C4-1102BD223A25}"/>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C0A265D2-FAA3-DC27-D68D-3A9BAC51E38A}"/>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64711716-3636-BF7F-2085-941BFEAB44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62979F84-C407-4621-8ECE-269F84AE5A83}"/>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F806E7B9-7E8A-79D0-06E3-E22D97D4E7D7}"/>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5A0CB09D-06FA-AB7D-45B6-C3627207DE63}"/>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D8459458-103F-870E-68B5-EC3E0D5A2142}"/>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4</a:t>
            </a:r>
          </a:p>
        </p:txBody>
      </p:sp>
      <p:graphicFrame>
        <p:nvGraphicFramePr>
          <p:cNvPr id="8" name="Table 7">
            <a:extLst>
              <a:ext uri="{FF2B5EF4-FFF2-40B4-BE49-F238E27FC236}">
                <a16:creationId xmlns:a16="http://schemas.microsoft.com/office/drawing/2014/main" id="{BF526D21-A2A2-A9EB-1810-3F128C570B84}"/>
              </a:ext>
            </a:extLst>
          </p:cNvPr>
          <p:cNvGraphicFramePr>
            <a:graphicFrameLocks noGrp="1"/>
          </p:cNvGraphicFramePr>
          <p:nvPr>
            <p:extLst>
              <p:ext uri="{D42A27DB-BD31-4B8C-83A1-F6EECF244321}">
                <p14:modId xmlns:p14="http://schemas.microsoft.com/office/powerpoint/2010/main" val="2634808448"/>
              </p:ext>
            </p:extLst>
          </p:nvPr>
        </p:nvGraphicFramePr>
        <p:xfrm>
          <a:off x="109863" y="869840"/>
          <a:ext cx="9712983" cy="5789414"/>
        </p:xfrm>
        <a:graphic>
          <a:graphicData uri="http://schemas.openxmlformats.org/drawingml/2006/table">
            <a:tbl>
              <a:tblPr firstRow="1" bandRow="1">
                <a:tableStyleId>{8A107856-5554-42FB-B03E-39F5DBC370BA}</a:tableStyleId>
              </a:tblPr>
              <a:tblGrid>
                <a:gridCol w="509108">
                  <a:extLst>
                    <a:ext uri="{9D8B030D-6E8A-4147-A177-3AD203B41FA5}">
                      <a16:colId xmlns:a16="http://schemas.microsoft.com/office/drawing/2014/main" val="3993469012"/>
                    </a:ext>
                  </a:extLst>
                </a:gridCol>
                <a:gridCol w="868480">
                  <a:extLst>
                    <a:ext uri="{9D8B030D-6E8A-4147-A177-3AD203B41FA5}">
                      <a16:colId xmlns:a16="http://schemas.microsoft.com/office/drawing/2014/main" val="62550763"/>
                    </a:ext>
                  </a:extLst>
                </a:gridCol>
                <a:gridCol w="918392">
                  <a:extLst>
                    <a:ext uri="{9D8B030D-6E8A-4147-A177-3AD203B41FA5}">
                      <a16:colId xmlns:a16="http://schemas.microsoft.com/office/drawing/2014/main" val="1504996340"/>
                    </a:ext>
                  </a:extLst>
                </a:gridCol>
                <a:gridCol w="3683547">
                  <a:extLst>
                    <a:ext uri="{9D8B030D-6E8A-4147-A177-3AD203B41FA5}">
                      <a16:colId xmlns:a16="http://schemas.microsoft.com/office/drawing/2014/main" val="1503854659"/>
                    </a:ext>
                  </a:extLst>
                </a:gridCol>
                <a:gridCol w="3733456">
                  <a:extLst>
                    <a:ext uri="{9D8B030D-6E8A-4147-A177-3AD203B41FA5}">
                      <a16:colId xmlns:a16="http://schemas.microsoft.com/office/drawing/2014/main" val="799716772"/>
                    </a:ext>
                  </a:extLst>
                </a:gridCol>
              </a:tblGrid>
              <a:tr h="698032">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NC objectives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The Big Idea</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 </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Substantive Concepts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664667">
                <a:tc>
                  <a:txBody>
                    <a:bodyPr/>
                    <a:lstStyle/>
                    <a:p>
                      <a:pPr>
                        <a:lnSpc>
                          <a:spcPct val="107000"/>
                        </a:lnSpc>
                        <a:spcAft>
                          <a:spcPts val="0"/>
                        </a:spcAft>
                      </a:pPr>
                      <a:r>
                        <a:rPr lang="en-GB" sz="750" b="1">
                          <a:effectLst/>
                          <a:latin typeface="+mn-lt"/>
                          <a:ea typeface="Calibri"/>
                          <a:cs typeface="Times New Roman"/>
                        </a:rPr>
                        <a:t>Year 4 Autumn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900" b="0" i="0" u="none" strike="noStrike" noProof="0">
                          <a:effectLst/>
                          <a:latin typeface="United Curriculum"/>
                        </a:rPr>
                        <a:t>Longitude and Latitude </a:t>
                      </a:r>
                      <a:endParaRPr lang="en-GB" sz="900"/>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900" b="0" i="0" u="none" strike="noStrike" noProof="0">
                          <a:effectLst/>
                          <a:latin typeface="United Curriculum"/>
                        </a:rPr>
                        <a:t>Locational knowledge:</a:t>
                      </a:r>
                      <a:endParaRPr lang="en-US"/>
                    </a:p>
                    <a:p>
                      <a:pPr lvl="0" algn="l">
                        <a:spcAft>
                          <a:spcPts val="0"/>
                        </a:spcAft>
                        <a:buNone/>
                      </a:pPr>
                      <a:endParaRPr lang="en-GB" sz="900" b="0" i="0" u="none" strike="noStrike" noProof="0">
                        <a:effectLst/>
                        <a:latin typeface="United Curriculum"/>
                      </a:endParaRPr>
                    </a:p>
                    <a:p>
                      <a:pPr lvl="0" algn="l">
                        <a:spcAft>
                          <a:spcPts val="0"/>
                        </a:spcAft>
                        <a:buNone/>
                      </a:pPr>
                      <a:r>
                        <a:rPr lang="en-GB" sz="900" b="0" i="0" u="none" strike="noStrike" noProof="0">
                          <a:effectLst/>
                          <a:latin typeface="United Curriculum"/>
                        </a:rPr>
                        <a:t>- identify the position and significance of latitude, longitude, Equator, Northern Hemisphere, Southern Hemisphere, the Tropics of Cancer and Capricorn, Arctic and Antarctic Circle, the Prime/Greenwich Meridian and time zones (including day and night)</a:t>
                      </a:r>
                      <a:endParaRPr lang="en-US"/>
                    </a:p>
                  </a:txBody>
                  <a:tcPr marL="68580" marR="68580" marT="0" marB="0"/>
                </a:tc>
                <a:tc>
                  <a:txBody>
                    <a:bodyPr/>
                    <a:lstStyle/>
                    <a:p>
                      <a:pPr lvl="0">
                        <a:buNone/>
                      </a:pPr>
                      <a:r>
                        <a:rPr lang="en-GB" sz="900" b="0" i="0" u="none" strike="noStrike" noProof="0"/>
                        <a:t>LOCATION – where a place is found.</a:t>
                      </a:r>
                      <a:endParaRPr lang="en-US" sz="900"/>
                    </a:p>
                    <a:p>
                      <a:pPr lvl="0">
                        <a:buNone/>
                      </a:pPr>
                      <a:endParaRPr lang="en-GB" sz="900" b="0" i="0" u="none" strike="noStrike" noProof="0"/>
                    </a:p>
                    <a:p>
                      <a:pPr lvl="0">
                        <a:buNone/>
                      </a:pPr>
                      <a:endParaRPr lang="en-GB" sz="900" b="0" i="0" u="none" strike="noStrike" noProof="0"/>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rPr>
                        <a:t>Pupils should know that: </a:t>
                      </a:r>
                      <a:endParaRPr lang="en-US" sz="900"/>
                    </a:p>
                    <a:p>
                      <a:pPr lvl="0">
                        <a:lnSpc>
                          <a:spcPct val="107000"/>
                        </a:lnSpc>
                        <a:spcAft>
                          <a:spcPts val="0"/>
                        </a:spcAft>
                        <a:buNone/>
                      </a:pPr>
                      <a:r>
                        <a:rPr lang="en-GB" sz="900" b="0" i="0" u="none" strike="noStrike" noProof="0">
                          <a:effectLst/>
                        </a:rPr>
                        <a:t>- Latitude measures location north and south of the Equator.</a:t>
                      </a:r>
                      <a:endParaRPr lang="en-US" sz="900"/>
                    </a:p>
                    <a:p>
                      <a:pPr lvl="0">
                        <a:lnSpc>
                          <a:spcPct val="107000"/>
                        </a:lnSpc>
                        <a:spcAft>
                          <a:spcPts val="0"/>
                        </a:spcAft>
                        <a:buNone/>
                      </a:pPr>
                      <a:r>
                        <a:rPr lang="en-GB" sz="900" b="0" i="0" u="none" strike="noStrike" noProof="0">
                          <a:effectLst/>
                        </a:rPr>
                        <a:t>- The Equator can be found at 0°latitude. </a:t>
                      </a:r>
                      <a:endParaRPr lang="en-US" sz="900"/>
                    </a:p>
                    <a:p>
                      <a:pPr lvl="0">
                        <a:lnSpc>
                          <a:spcPct val="107000"/>
                        </a:lnSpc>
                        <a:spcAft>
                          <a:spcPts val="0"/>
                        </a:spcAft>
                        <a:buNone/>
                      </a:pPr>
                      <a:r>
                        <a:rPr lang="en-GB" sz="900" b="0" i="0" u="none" strike="noStrike" noProof="0">
                          <a:effectLst/>
                        </a:rPr>
                        <a:t>- The Earth can be divided into two halves – the northern hemisphere and the southern hemisphere. </a:t>
                      </a:r>
                      <a:endParaRPr lang="en-US" sz="900"/>
                    </a:p>
                    <a:p>
                      <a:pPr lvl="0">
                        <a:lnSpc>
                          <a:spcPct val="107000"/>
                        </a:lnSpc>
                        <a:spcAft>
                          <a:spcPts val="0"/>
                        </a:spcAft>
                        <a:buNone/>
                      </a:pPr>
                      <a:r>
                        <a:rPr lang="en-GB" sz="900" b="0" i="0" u="none" strike="noStrike" noProof="0">
                          <a:effectLst/>
                        </a:rPr>
                        <a:t>- There are 5 major lines of latitude: the Arctic Circle, the Tropic of Cancer, the Equator (0°), the Tropic of Capricorn  and the Antarctic Circle</a:t>
                      </a:r>
                      <a:endParaRPr lang="en-US" sz="900"/>
                    </a:p>
                    <a:p>
                      <a:pPr lvl="0">
                        <a:lnSpc>
                          <a:spcPct val="107000"/>
                        </a:lnSpc>
                        <a:spcAft>
                          <a:spcPts val="0"/>
                        </a:spcAft>
                        <a:buNone/>
                      </a:pPr>
                      <a:r>
                        <a:rPr lang="en-GB" sz="900" b="0" i="0" u="none" strike="noStrike" noProof="0">
                          <a:effectLst/>
                        </a:rPr>
                        <a:t>- Areas within the Arctic and Antarctic Circle are extremely cold. </a:t>
                      </a:r>
                      <a:endParaRPr lang="en-US" sz="900"/>
                    </a:p>
                    <a:p>
                      <a:pPr lvl="0">
                        <a:lnSpc>
                          <a:spcPct val="107000"/>
                        </a:lnSpc>
                        <a:spcAft>
                          <a:spcPts val="0"/>
                        </a:spcAft>
                        <a:buNone/>
                      </a:pPr>
                      <a:r>
                        <a:rPr lang="en-GB" sz="900" b="0" i="0" u="none" strike="noStrike" noProof="0">
                          <a:effectLst/>
                        </a:rPr>
                        <a:t>- The Tropics have a hot and wet climate.</a:t>
                      </a:r>
                      <a:endParaRPr lang="en-US" sz="900"/>
                    </a:p>
                    <a:p>
                      <a:pPr lvl="0">
                        <a:lnSpc>
                          <a:spcPct val="107000"/>
                        </a:lnSpc>
                        <a:spcAft>
                          <a:spcPts val="0"/>
                        </a:spcAft>
                        <a:buNone/>
                      </a:pPr>
                      <a:r>
                        <a:rPr lang="en-GB" sz="900" b="0" i="0" u="none" strike="noStrike" noProof="0">
                          <a:effectLst/>
                        </a:rPr>
                        <a:t>- Longitude measures location east and west of the prime meridian</a:t>
                      </a:r>
                    </a:p>
                    <a:p>
                      <a:pPr lvl="0">
                        <a:lnSpc>
                          <a:spcPct val="107000"/>
                        </a:lnSpc>
                        <a:spcAft>
                          <a:spcPts val="0"/>
                        </a:spcAft>
                        <a:buNone/>
                      </a:pPr>
                      <a:r>
                        <a:rPr lang="en-GB" sz="900" b="0" i="0" u="none" strike="noStrike" noProof="0">
                          <a:effectLst/>
                        </a:rPr>
                        <a:t>- The prime meridian runs from the North Pole to the South Pole, through Greenwich, London which is the basis for all of the world’s time zones. </a:t>
                      </a:r>
                      <a:endParaRPr lang="en-US" sz="900"/>
                    </a:p>
                    <a:p>
                      <a:pPr lvl="0">
                        <a:lnSpc>
                          <a:spcPct val="107000"/>
                        </a:lnSpc>
                        <a:spcAft>
                          <a:spcPts val="0"/>
                        </a:spcAft>
                        <a:buNone/>
                      </a:pPr>
                      <a:r>
                        <a:rPr lang="en-GB" sz="900" b="0" i="0" u="none" strike="noStrike" noProof="0">
                          <a:effectLst/>
                        </a:rPr>
                        <a:t>- Greenwich Mean Time is known as GMT and is the name of the solar time on the longitude 0°. </a:t>
                      </a:r>
                      <a:endParaRPr lang="en-US" sz="900"/>
                    </a:p>
                    <a:p>
                      <a:pPr lvl="0">
                        <a:lnSpc>
                          <a:spcPct val="107000"/>
                        </a:lnSpc>
                        <a:spcAft>
                          <a:spcPts val="0"/>
                        </a:spcAft>
                        <a:buNone/>
                      </a:pPr>
                      <a:r>
                        <a:rPr lang="en-GB" sz="900" b="0" i="0" u="none" strike="noStrike" noProof="0">
                          <a:effectLst/>
                        </a:rPr>
                        <a:t>- We can use latitude to identify the climate of a location </a:t>
                      </a:r>
                      <a:endParaRPr lang="en-US" sz="900"/>
                    </a:p>
                    <a:p>
                      <a:pPr lvl="0">
                        <a:lnSpc>
                          <a:spcPct val="107000"/>
                        </a:lnSpc>
                        <a:spcAft>
                          <a:spcPts val="0"/>
                        </a:spcAft>
                        <a:buNone/>
                      </a:pPr>
                      <a:r>
                        <a:rPr lang="en-GB" sz="900" b="0" i="0" u="none" strike="noStrike" noProof="0">
                          <a:effectLst/>
                        </a:rPr>
                        <a:t>- There are several basic climate regions: polar, temperate or moderate, tropical, desert. </a:t>
                      </a:r>
                      <a:endParaRPr lang="en-US" sz="900"/>
                    </a:p>
                    <a:p>
                      <a:pPr lvl="0">
                        <a:lnSpc>
                          <a:spcPct val="107000"/>
                        </a:lnSpc>
                        <a:spcAft>
                          <a:spcPts val="0"/>
                        </a:spcAft>
                        <a:buNone/>
                      </a:pPr>
                      <a:r>
                        <a:rPr lang="en-GB" sz="900" b="0" i="0" u="none" strike="noStrike" noProof="0">
                          <a:effectLst/>
                        </a:rPr>
                        <a:t>- Countries to the east of the prime meridian are in front of UK time; countries to the left are behind UK time.</a:t>
                      </a:r>
                      <a:endParaRPr lang="en-US" sz="900"/>
                    </a:p>
                    <a:p>
                      <a:pPr lvl="0">
                        <a:lnSpc>
                          <a:spcPct val="107000"/>
                        </a:lnSpc>
                        <a:spcAft>
                          <a:spcPts val="0"/>
                        </a:spcAft>
                        <a:buNone/>
                      </a:pPr>
                      <a:r>
                        <a:rPr lang="en-GB" sz="900" b="0" i="0" u="none" strike="noStrike" noProof="0">
                          <a:effectLst/>
                        </a:rPr>
                        <a:t>- Earth rotates once every 24 hours in an anti-clockwise direction as it orbits the sun. This determines day and night on Earth.</a:t>
                      </a:r>
                      <a:endParaRPr lang="en-US" sz="900"/>
                    </a:p>
                    <a:p>
                      <a:pPr lvl="0">
                        <a:lnSpc>
                          <a:spcPct val="107000"/>
                        </a:lnSpc>
                        <a:spcAft>
                          <a:spcPts val="0"/>
                        </a:spcAft>
                        <a:buNone/>
                      </a:pPr>
                      <a:r>
                        <a:rPr lang="en-GB" sz="900" b="0" i="0" u="none" strike="noStrike" noProof="0">
                          <a:effectLst/>
                        </a:rPr>
                        <a:t> - Latitude is read before longitude. </a:t>
                      </a:r>
                      <a:endParaRPr lang="en-US"/>
                    </a:p>
                  </a:txBody>
                  <a:tcPr marL="68580" marR="68580" marT="0" marB="0"/>
                </a:tc>
                <a:extLst>
                  <a:ext uri="{0D108BD9-81ED-4DB2-BD59-A6C34878D82A}">
                    <a16:rowId xmlns:a16="http://schemas.microsoft.com/office/drawing/2014/main" val="956065142"/>
                  </a:ext>
                </a:extLst>
              </a:tr>
              <a:tr h="319931">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68131">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35CBCB90-2B98-76CD-57EF-CD705E3AF6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4" name="Picture 3" descr="A chart with text on it&#10;&#10;AI-generated content may be incorrect.">
            <a:extLst>
              <a:ext uri="{FF2B5EF4-FFF2-40B4-BE49-F238E27FC236}">
                <a16:creationId xmlns:a16="http://schemas.microsoft.com/office/drawing/2014/main" id="{A6F718D4-E386-F910-19EC-0AEDD00AA4F9}"/>
              </a:ext>
            </a:extLst>
          </p:cNvPr>
          <p:cNvPicPr>
            <a:picLocks noChangeAspect="1"/>
          </p:cNvPicPr>
          <p:nvPr/>
        </p:nvPicPr>
        <p:blipFill>
          <a:blip r:embed="rId5"/>
          <a:stretch>
            <a:fillRect/>
          </a:stretch>
        </p:blipFill>
        <p:spPr>
          <a:xfrm>
            <a:off x="2480639" y="1653148"/>
            <a:ext cx="3524638" cy="1500716"/>
          </a:xfrm>
          <a:prstGeom prst="rect">
            <a:avLst/>
          </a:prstGeom>
        </p:spPr>
      </p:pic>
      <p:pic>
        <p:nvPicPr>
          <p:cNvPr id="6" name="Picture 5" descr="A close up of text&#10;&#10;AI-generated content may be incorrect.">
            <a:extLst>
              <a:ext uri="{FF2B5EF4-FFF2-40B4-BE49-F238E27FC236}">
                <a16:creationId xmlns:a16="http://schemas.microsoft.com/office/drawing/2014/main" id="{FD925371-933C-A8A4-63FA-1D98E3BB9BC7}"/>
              </a:ext>
            </a:extLst>
          </p:cNvPr>
          <p:cNvPicPr>
            <a:picLocks noChangeAspect="1"/>
          </p:cNvPicPr>
          <p:nvPr/>
        </p:nvPicPr>
        <p:blipFill>
          <a:blip r:embed="rId6"/>
          <a:stretch>
            <a:fillRect/>
          </a:stretch>
        </p:blipFill>
        <p:spPr>
          <a:xfrm>
            <a:off x="1812641" y="5729631"/>
            <a:ext cx="4549355" cy="874151"/>
          </a:xfrm>
          <a:prstGeom prst="rect">
            <a:avLst/>
          </a:prstGeom>
        </p:spPr>
      </p:pic>
      <p:pic>
        <p:nvPicPr>
          <p:cNvPr id="10" name="Picture 9" descr="A white background with black text&#10;&#10;AI-generated content may be incorrect.">
            <a:extLst>
              <a:ext uri="{FF2B5EF4-FFF2-40B4-BE49-F238E27FC236}">
                <a16:creationId xmlns:a16="http://schemas.microsoft.com/office/drawing/2014/main" id="{DE6885DC-C8FD-89DC-229C-618F48C52B94}"/>
              </a:ext>
            </a:extLst>
          </p:cNvPr>
          <p:cNvPicPr>
            <a:picLocks noChangeAspect="1"/>
          </p:cNvPicPr>
          <p:nvPr/>
        </p:nvPicPr>
        <p:blipFill>
          <a:blip r:embed="rId7"/>
          <a:stretch>
            <a:fillRect/>
          </a:stretch>
        </p:blipFill>
        <p:spPr>
          <a:xfrm>
            <a:off x="7247723" y="5728893"/>
            <a:ext cx="1131579" cy="948876"/>
          </a:xfrm>
          <a:prstGeom prst="rect">
            <a:avLst/>
          </a:prstGeom>
        </p:spPr>
      </p:pic>
    </p:spTree>
    <p:extLst>
      <p:ext uri="{BB962C8B-B14F-4D97-AF65-F5344CB8AC3E}">
        <p14:creationId xmlns:p14="http://schemas.microsoft.com/office/powerpoint/2010/main" val="129472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D27D3-D7FB-6A4F-2478-92DE4E8B5B20}"/>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B1DBAD52-486E-854E-09CC-A7C96EC6E802}"/>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2108B44-DF1C-C41E-CF40-7D2351EAFD23}"/>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BB74225-E7C9-64D0-034C-8439B93EADDD}"/>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44803C8F-0015-4B0D-971B-67BC0C09C8D1}"/>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C0612948-757D-402D-3B5F-989E7992EEDB}"/>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6CB6F5B0-56BB-15D1-9543-85532EA503B7}"/>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69198FDB-6813-FA4E-E60B-8E28D9E3C5FC}"/>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7442E1EE-684E-4015-4E61-766BD38284E4}"/>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4</a:t>
            </a:r>
          </a:p>
        </p:txBody>
      </p:sp>
      <p:graphicFrame>
        <p:nvGraphicFramePr>
          <p:cNvPr id="8" name="Table 7">
            <a:extLst>
              <a:ext uri="{FF2B5EF4-FFF2-40B4-BE49-F238E27FC236}">
                <a16:creationId xmlns:a16="http://schemas.microsoft.com/office/drawing/2014/main" id="{D007BB7C-DF26-A18D-76A0-74F2AA92DD7F}"/>
              </a:ext>
            </a:extLst>
          </p:cNvPr>
          <p:cNvGraphicFramePr>
            <a:graphicFrameLocks noGrp="1"/>
          </p:cNvGraphicFramePr>
          <p:nvPr>
            <p:extLst>
              <p:ext uri="{D42A27DB-BD31-4B8C-83A1-F6EECF244321}">
                <p14:modId xmlns:p14="http://schemas.microsoft.com/office/powerpoint/2010/main" val="3588569239"/>
              </p:ext>
            </p:extLst>
          </p:nvPr>
        </p:nvGraphicFramePr>
        <p:xfrm>
          <a:off x="109863" y="869840"/>
          <a:ext cx="9712968" cy="5898256"/>
        </p:xfrm>
        <a:graphic>
          <a:graphicData uri="http://schemas.openxmlformats.org/drawingml/2006/table">
            <a:tbl>
              <a:tblPr firstRow="1" bandRow="1">
                <a:tableStyleId>{8A107856-5554-42FB-B03E-39F5DBC370BA}</a:tableStyleId>
              </a:tblPr>
              <a:tblGrid>
                <a:gridCol w="449212">
                  <a:extLst>
                    <a:ext uri="{9D8B030D-6E8A-4147-A177-3AD203B41FA5}">
                      <a16:colId xmlns:a16="http://schemas.microsoft.com/office/drawing/2014/main" val="3993469012"/>
                    </a:ext>
                  </a:extLst>
                </a:gridCol>
                <a:gridCol w="728722">
                  <a:extLst>
                    <a:ext uri="{9D8B030D-6E8A-4147-A177-3AD203B41FA5}">
                      <a16:colId xmlns:a16="http://schemas.microsoft.com/office/drawing/2014/main" val="62550763"/>
                    </a:ext>
                  </a:extLst>
                </a:gridCol>
                <a:gridCol w="928374">
                  <a:extLst>
                    <a:ext uri="{9D8B030D-6E8A-4147-A177-3AD203B41FA5}">
                      <a16:colId xmlns:a16="http://schemas.microsoft.com/office/drawing/2014/main" val="1504996340"/>
                    </a:ext>
                  </a:extLst>
                </a:gridCol>
                <a:gridCol w="3593711">
                  <a:extLst>
                    <a:ext uri="{9D8B030D-6E8A-4147-A177-3AD203B41FA5}">
                      <a16:colId xmlns:a16="http://schemas.microsoft.com/office/drawing/2014/main" val="1503854659"/>
                    </a:ext>
                  </a:extLst>
                </a:gridCol>
                <a:gridCol w="4012949">
                  <a:extLst>
                    <a:ext uri="{9D8B030D-6E8A-4147-A177-3AD203B41FA5}">
                      <a16:colId xmlns:a16="http://schemas.microsoft.com/office/drawing/2014/main" val="799716772"/>
                    </a:ext>
                  </a:extLst>
                </a:gridCol>
              </a:tblGrid>
              <a:tr h="698032">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NC objectives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The Big Idea</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 </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Substantive Concepts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664667">
                <a:tc>
                  <a:txBody>
                    <a:bodyPr/>
                    <a:lstStyle/>
                    <a:p>
                      <a:pPr>
                        <a:lnSpc>
                          <a:spcPct val="107000"/>
                        </a:lnSpc>
                        <a:spcAft>
                          <a:spcPts val="0"/>
                        </a:spcAft>
                      </a:pPr>
                      <a:r>
                        <a:rPr lang="en-GB" sz="750" b="1">
                          <a:effectLst/>
                          <a:latin typeface="+mn-lt"/>
                          <a:ea typeface="Calibri"/>
                          <a:cs typeface="Times New Roman"/>
                        </a:rPr>
                        <a:t>Year 4 Spring</a:t>
                      </a:r>
                      <a:endParaRPr lang="en-US"/>
                    </a:p>
                    <a:p>
                      <a:pPr lvl="0">
                        <a:lnSpc>
                          <a:spcPct val="107000"/>
                        </a:lnSpc>
                        <a:spcAft>
                          <a:spcPts val="0"/>
                        </a:spcAft>
                        <a:buNone/>
                      </a:pPr>
                      <a:r>
                        <a:rPr lang="en-GB" sz="750" b="1">
                          <a:effectLst/>
                          <a:latin typeface="+mn-lt"/>
                          <a:ea typeface="Calibri"/>
                          <a:cs typeface="Times New Roman"/>
                        </a:rPr>
                        <a:t>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800" b="0" i="0" u="none" strike="noStrike" noProof="0">
                          <a:effectLst/>
                          <a:latin typeface="United Curriculum"/>
                        </a:rPr>
                        <a:t>The Water Cycle </a:t>
                      </a:r>
                      <a:endParaRPr lang="en-GB" sz="800"/>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900" b="0" i="0" u="none" strike="noStrike" noProof="0">
                          <a:effectLst/>
                        </a:rPr>
                        <a:t>Human and physical geography</a:t>
                      </a:r>
                      <a:endParaRPr lang="en-US"/>
                    </a:p>
                    <a:p>
                      <a:pPr lvl="0" algn="l">
                        <a:spcAft>
                          <a:spcPts val="0"/>
                        </a:spcAft>
                        <a:buNone/>
                      </a:pPr>
                      <a:endParaRPr lang="en-GB" sz="900" b="0" i="0" u="none" strike="noStrike" noProof="0">
                        <a:effectLst/>
                      </a:endParaRPr>
                    </a:p>
                    <a:p>
                      <a:pPr lvl="0" algn="l">
                        <a:spcAft>
                          <a:spcPts val="0"/>
                        </a:spcAft>
                        <a:buNone/>
                      </a:pPr>
                      <a:r>
                        <a:rPr lang="en-GB" sz="900" b="0" i="0" u="none" strike="noStrike" noProof="0">
                          <a:effectLst/>
                        </a:rPr>
                        <a:t> – describe and understand key aspects of: </a:t>
                      </a:r>
                      <a:endParaRPr lang="en-US"/>
                    </a:p>
                    <a:p>
                      <a:pPr lvl="0" algn="l">
                        <a:spcAft>
                          <a:spcPts val="0"/>
                        </a:spcAft>
                        <a:buNone/>
                      </a:pPr>
                      <a:r>
                        <a:rPr lang="en-GB" sz="900" b="0" i="0" u="none" strike="noStrike" noProof="0">
                          <a:effectLst/>
                        </a:rPr>
                        <a:t>- physical geography, including the water cycle. </a:t>
                      </a:r>
                      <a:endParaRPr lang="en-US"/>
                    </a:p>
                  </a:txBody>
                  <a:tcPr marL="68580" marR="68580" marT="0" marB="0"/>
                </a:tc>
                <a:tc>
                  <a:txBody>
                    <a:bodyPr/>
                    <a:lstStyle/>
                    <a:p>
                      <a:pPr lvl="0">
                        <a:buNone/>
                      </a:pPr>
                      <a:r>
                        <a:rPr lang="en-GB" sz="900" b="0" i="0" u="none" strike="noStrike" noProof="0">
                          <a:latin typeface="United Curriculum"/>
                        </a:rPr>
                        <a:t>HUMAN FEATURES – The built environment that was made by humans.</a:t>
                      </a:r>
                      <a:endParaRPr lang="en-GB"/>
                    </a:p>
                    <a:p>
                      <a:pPr lvl="0">
                        <a:buNone/>
                      </a:pPr>
                      <a:endParaRPr lang="en-GB" sz="900" b="0" i="0" u="none" strike="noStrike" noProof="0">
                        <a:latin typeface="United Curriculum"/>
                      </a:endParaRPr>
                    </a:p>
                    <a:p>
                      <a:pPr lvl="0">
                        <a:buNone/>
                      </a:pPr>
                      <a:r>
                        <a:rPr lang="en-GB" sz="900" b="0" i="0" u="none" strike="noStrike" noProof="0">
                          <a:latin typeface="United Curriculum"/>
                        </a:rPr>
                        <a:t>PHYSICAL FEATURES – The natural environment and shaped by nature.</a:t>
                      </a:r>
                      <a:endParaRPr lang="en-GB"/>
                    </a:p>
                    <a:p>
                      <a:pPr lvl="0">
                        <a:buNone/>
                      </a:pPr>
                      <a:endParaRPr lang="en-GB" sz="900" b="0" i="0" u="none" strike="noStrike" noProof="0"/>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latin typeface="United Curriculum"/>
                        </a:rPr>
                        <a:t>Pupils should know that: </a:t>
                      </a:r>
                      <a:endParaRPr lang="en-US"/>
                    </a:p>
                    <a:p>
                      <a:pPr lvl="0">
                        <a:lnSpc>
                          <a:spcPct val="107000"/>
                        </a:lnSpc>
                        <a:spcAft>
                          <a:spcPts val="0"/>
                        </a:spcAft>
                        <a:buNone/>
                      </a:pPr>
                      <a:r>
                        <a:rPr lang="en-GB" sz="900" b="0" i="0" u="none" strike="noStrike" noProof="0">
                          <a:effectLst/>
                          <a:latin typeface="United Curriculum"/>
                        </a:rPr>
                        <a:t>- Cycle means a series of repeat events.</a:t>
                      </a:r>
                    </a:p>
                    <a:p>
                      <a:pPr lvl="0">
                        <a:lnSpc>
                          <a:spcPct val="107000"/>
                        </a:lnSpc>
                        <a:spcAft>
                          <a:spcPts val="0"/>
                        </a:spcAft>
                        <a:buNone/>
                      </a:pPr>
                      <a:r>
                        <a:rPr lang="en-GB" sz="900" b="0" i="0" u="none" strike="noStrike" noProof="0">
                          <a:effectLst/>
                          <a:latin typeface="United Curriculum"/>
                        </a:rPr>
                        <a:t>- The water cycle is powered by the sun. Heat from the sun’s direct rays heats the water which evaporates. This rises and cools down, condensing to form clouds. The clouds produce precipitation which soaks into the ground (percolation). Ground water then moves into lakes/rivers, restarting the cycles. </a:t>
                      </a:r>
                      <a:endParaRPr lang="en-US"/>
                    </a:p>
                    <a:p>
                      <a:pPr lvl="0">
                        <a:lnSpc>
                          <a:spcPct val="107000"/>
                        </a:lnSpc>
                        <a:spcAft>
                          <a:spcPts val="0"/>
                        </a:spcAft>
                        <a:buNone/>
                      </a:pPr>
                      <a:r>
                        <a:rPr lang="en-GB" sz="900" b="0" i="0" u="none" strike="noStrike" noProof="0">
                          <a:effectLst/>
                          <a:latin typeface="United Curriculum"/>
                        </a:rPr>
                        <a:t>- Evaporation means water being heated up until it becomes water vapour. </a:t>
                      </a:r>
                      <a:endParaRPr lang="en-US"/>
                    </a:p>
                    <a:p>
                      <a:pPr lvl="0">
                        <a:lnSpc>
                          <a:spcPct val="107000"/>
                        </a:lnSpc>
                        <a:spcAft>
                          <a:spcPts val="0"/>
                        </a:spcAft>
                        <a:buNone/>
                      </a:pPr>
                      <a:r>
                        <a:rPr lang="en-GB" sz="900" b="0" i="0" u="none" strike="noStrike" noProof="0">
                          <a:effectLst/>
                          <a:latin typeface="United Curriculum"/>
                        </a:rPr>
                        <a:t>- Condensation means water moisture cools and becomes denser to form clouds. </a:t>
                      </a:r>
                      <a:endParaRPr lang="en-US"/>
                    </a:p>
                    <a:p>
                      <a:pPr lvl="0">
                        <a:lnSpc>
                          <a:spcPct val="107000"/>
                        </a:lnSpc>
                        <a:spcAft>
                          <a:spcPts val="0"/>
                        </a:spcAft>
                        <a:buNone/>
                      </a:pPr>
                      <a:r>
                        <a:rPr lang="en-GB" sz="900" b="0" i="0" u="none" strike="noStrike" noProof="0">
                          <a:effectLst/>
                          <a:latin typeface="United Curriculum"/>
                        </a:rPr>
                        <a:t>- Precipitation means water falls from the clouds in the form of hail, sleet, rain or snow. </a:t>
                      </a:r>
                      <a:endParaRPr lang="en-US"/>
                    </a:p>
                    <a:p>
                      <a:pPr lvl="0">
                        <a:lnSpc>
                          <a:spcPct val="107000"/>
                        </a:lnSpc>
                        <a:spcAft>
                          <a:spcPts val="0"/>
                        </a:spcAft>
                        <a:buNone/>
                      </a:pPr>
                      <a:r>
                        <a:rPr lang="en-GB" sz="900" b="0" i="0" u="none" strike="noStrike" noProof="0">
                          <a:effectLst/>
                          <a:latin typeface="United Curriculum"/>
                        </a:rPr>
                        <a:t>- Percolation means water seeps into the ground and soil saturates rocks and soils.</a:t>
                      </a:r>
                      <a:endParaRPr lang="en-US"/>
                    </a:p>
                    <a:p>
                      <a:pPr lvl="0">
                        <a:lnSpc>
                          <a:spcPct val="107000"/>
                        </a:lnSpc>
                        <a:spcAft>
                          <a:spcPts val="0"/>
                        </a:spcAft>
                        <a:buNone/>
                      </a:pPr>
                      <a:r>
                        <a:rPr lang="en-GB" sz="900" b="0" i="0" u="none" strike="noStrike" noProof="0">
                          <a:effectLst/>
                          <a:latin typeface="United Curriculum"/>
                        </a:rPr>
                        <a:t> - Surface runoff means water collects in rivers/ lakes and runs back sea. </a:t>
                      </a:r>
                      <a:endParaRPr lang="en-US"/>
                    </a:p>
                    <a:p>
                      <a:pPr lvl="0">
                        <a:lnSpc>
                          <a:spcPct val="107000"/>
                        </a:lnSpc>
                        <a:spcAft>
                          <a:spcPts val="0"/>
                        </a:spcAft>
                        <a:buNone/>
                      </a:pPr>
                      <a:r>
                        <a:rPr lang="en-GB" sz="900" b="0" i="0" u="none" strike="noStrike" noProof="0">
                          <a:effectLst/>
                          <a:latin typeface="United Curriculum"/>
                        </a:rPr>
                        <a:t>- Groundwater means water makes its way underground to streams, rivers, lakes or the sea. </a:t>
                      </a:r>
                      <a:endParaRPr lang="en-US"/>
                    </a:p>
                    <a:p>
                      <a:pPr lvl="0">
                        <a:lnSpc>
                          <a:spcPct val="107000"/>
                        </a:lnSpc>
                        <a:spcAft>
                          <a:spcPts val="0"/>
                        </a:spcAft>
                        <a:buNone/>
                      </a:pPr>
                      <a:r>
                        <a:rPr lang="en-GB" sz="900" b="0" i="0" u="none" strike="noStrike" noProof="0">
                          <a:effectLst/>
                          <a:latin typeface="United Curriculum"/>
                        </a:rPr>
                        <a:t>- The water cycle is a continuous process. </a:t>
                      </a:r>
                      <a:endParaRPr lang="en-US"/>
                    </a:p>
                    <a:p>
                      <a:pPr lvl="0">
                        <a:lnSpc>
                          <a:spcPct val="107000"/>
                        </a:lnSpc>
                        <a:spcAft>
                          <a:spcPts val="0"/>
                        </a:spcAft>
                        <a:buNone/>
                      </a:pPr>
                      <a:r>
                        <a:rPr lang="en-GB" sz="900" b="0" i="0" u="none" strike="noStrike" noProof="0">
                          <a:effectLst/>
                          <a:latin typeface="United Curriculum"/>
                        </a:rPr>
                        <a:t>- Changes to the water cycle can lead to more floods and droughts. </a:t>
                      </a:r>
                      <a:endParaRPr lang="en-US"/>
                    </a:p>
                    <a:p>
                      <a:pPr lvl="0">
                        <a:lnSpc>
                          <a:spcPct val="107000"/>
                        </a:lnSpc>
                        <a:spcAft>
                          <a:spcPts val="0"/>
                        </a:spcAft>
                        <a:buNone/>
                      </a:pPr>
                      <a:r>
                        <a:rPr lang="en-GB" sz="900" b="0" i="0" u="none" strike="noStrike" noProof="0">
                          <a:effectLst/>
                          <a:latin typeface="United Curriculum"/>
                        </a:rPr>
                        <a:t>- Trees and plants reduce floods by taking up water through transpiration and their roots keep soil from washing away.</a:t>
                      </a:r>
                      <a:endParaRPr lang="en-US"/>
                    </a:p>
                    <a:p>
                      <a:pPr lvl="0">
                        <a:lnSpc>
                          <a:spcPct val="107000"/>
                        </a:lnSpc>
                        <a:spcAft>
                          <a:spcPts val="0"/>
                        </a:spcAft>
                        <a:buNone/>
                      </a:pPr>
                      <a:r>
                        <a:rPr lang="en-GB" sz="900" b="0" i="0" u="none" strike="noStrike" noProof="0">
                          <a:effectLst/>
                          <a:latin typeface="United Curriculum"/>
                        </a:rPr>
                        <a:t> -The water cycle can be impacted by deforestation, urbanisation and increased evaporation due to climate change. </a:t>
                      </a:r>
                      <a:endParaRPr lang="en-US"/>
                    </a:p>
                    <a:p>
                      <a:pPr lvl="0">
                        <a:lnSpc>
                          <a:spcPct val="107000"/>
                        </a:lnSpc>
                        <a:spcAft>
                          <a:spcPts val="0"/>
                        </a:spcAft>
                        <a:buNone/>
                      </a:pPr>
                      <a:r>
                        <a:rPr lang="en-GB" sz="900" b="0" i="0" u="none" strike="noStrike" noProof="0">
                          <a:effectLst/>
                          <a:latin typeface="United Curriculum"/>
                        </a:rPr>
                        <a:t>- Pollutants impact the water cycle as they can trap greenhouse gases, in turn increasing global temperatures. Sulphur dioxide can cause acid rain which weakens soils.  </a:t>
                      </a:r>
                    </a:p>
                  </a:txBody>
                  <a:tcPr marL="68580" marR="68580" marT="0" marB="0"/>
                </a:tc>
                <a:extLst>
                  <a:ext uri="{0D108BD9-81ED-4DB2-BD59-A6C34878D82A}">
                    <a16:rowId xmlns:a16="http://schemas.microsoft.com/office/drawing/2014/main" val="956065142"/>
                  </a:ext>
                </a:extLst>
              </a:tr>
              <a:tr h="319931">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778637">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EDC089CC-DC9D-8B8C-2B40-FDCBD470C8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white rectangular box with black text&#10;&#10;AI-generated content may be incorrect.">
            <a:extLst>
              <a:ext uri="{FF2B5EF4-FFF2-40B4-BE49-F238E27FC236}">
                <a16:creationId xmlns:a16="http://schemas.microsoft.com/office/drawing/2014/main" id="{DEA8F171-C20C-9D7F-0592-8357FA71DB3A}"/>
              </a:ext>
            </a:extLst>
          </p:cNvPr>
          <p:cNvPicPr>
            <a:picLocks noChangeAspect="1"/>
          </p:cNvPicPr>
          <p:nvPr/>
        </p:nvPicPr>
        <p:blipFill>
          <a:blip r:embed="rId5"/>
          <a:stretch>
            <a:fillRect/>
          </a:stretch>
        </p:blipFill>
        <p:spPr>
          <a:xfrm>
            <a:off x="2259439" y="1649797"/>
            <a:ext cx="3509279" cy="1718012"/>
          </a:xfrm>
          <a:prstGeom prst="rect">
            <a:avLst/>
          </a:prstGeom>
        </p:spPr>
      </p:pic>
      <p:pic>
        <p:nvPicPr>
          <p:cNvPr id="7" name="Picture 6" descr="A black and white image of a pyramid&#10;&#10;AI-generated content may be incorrect.">
            <a:extLst>
              <a:ext uri="{FF2B5EF4-FFF2-40B4-BE49-F238E27FC236}">
                <a16:creationId xmlns:a16="http://schemas.microsoft.com/office/drawing/2014/main" id="{8928C3CF-DFF5-383B-0F1C-FCAA820C5645}"/>
              </a:ext>
            </a:extLst>
          </p:cNvPr>
          <p:cNvPicPr>
            <a:picLocks noChangeAspect="1"/>
          </p:cNvPicPr>
          <p:nvPr/>
        </p:nvPicPr>
        <p:blipFill>
          <a:blip r:embed="rId6"/>
          <a:stretch>
            <a:fillRect/>
          </a:stretch>
        </p:blipFill>
        <p:spPr>
          <a:xfrm>
            <a:off x="1500320" y="6117174"/>
            <a:ext cx="4762011" cy="666750"/>
          </a:xfrm>
          <a:prstGeom prst="rect">
            <a:avLst/>
          </a:prstGeom>
        </p:spPr>
      </p:pic>
      <p:pic>
        <p:nvPicPr>
          <p:cNvPr id="11" name="Picture 10" descr="A black text on a white background&#10;&#10;AI-generated content may be incorrect.">
            <a:extLst>
              <a:ext uri="{FF2B5EF4-FFF2-40B4-BE49-F238E27FC236}">
                <a16:creationId xmlns:a16="http://schemas.microsoft.com/office/drawing/2014/main" id="{3EE7C3CF-BFDF-6AFF-5635-1ABB05839D46}"/>
              </a:ext>
            </a:extLst>
          </p:cNvPr>
          <p:cNvPicPr>
            <a:picLocks noChangeAspect="1"/>
          </p:cNvPicPr>
          <p:nvPr/>
        </p:nvPicPr>
        <p:blipFill>
          <a:blip r:embed="rId7"/>
          <a:stretch>
            <a:fillRect/>
          </a:stretch>
        </p:blipFill>
        <p:spPr>
          <a:xfrm>
            <a:off x="7295280" y="6119354"/>
            <a:ext cx="1430142" cy="735638"/>
          </a:xfrm>
          <a:prstGeom prst="rect">
            <a:avLst/>
          </a:prstGeom>
        </p:spPr>
      </p:pic>
    </p:spTree>
    <p:extLst>
      <p:ext uri="{BB962C8B-B14F-4D97-AF65-F5344CB8AC3E}">
        <p14:creationId xmlns:p14="http://schemas.microsoft.com/office/powerpoint/2010/main" val="28348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95ABE-B16B-CECF-AABD-A66F21E4CCD3}"/>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FF25BBEE-337A-7999-E85E-A7B122408DA5}"/>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CDED0CD8-5CAE-4F32-94AA-C3DF3DB2969D}"/>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6E2AD635-919D-9A91-EF49-6642C75F50CD}"/>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A95C0522-9BB6-0296-38AE-D8CD923AF8DD}"/>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948E3411-C789-4B3D-35CB-C9F36AC7FAA6}"/>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F8709A52-4295-3A06-400D-33BB7C88D05C}"/>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EDD97AC8-F480-9631-BEEB-11EE65378733}"/>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C5F2D7A4-ED69-B624-9CA4-49632858EC97}"/>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4</a:t>
            </a:r>
          </a:p>
        </p:txBody>
      </p:sp>
      <p:graphicFrame>
        <p:nvGraphicFramePr>
          <p:cNvPr id="8" name="Table 7">
            <a:extLst>
              <a:ext uri="{FF2B5EF4-FFF2-40B4-BE49-F238E27FC236}">
                <a16:creationId xmlns:a16="http://schemas.microsoft.com/office/drawing/2014/main" id="{115C26E9-B570-6A8E-5235-2065589840A5}"/>
              </a:ext>
            </a:extLst>
          </p:cNvPr>
          <p:cNvGraphicFramePr>
            <a:graphicFrameLocks noGrp="1"/>
          </p:cNvGraphicFramePr>
          <p:nvPr>
            <p:extLst>
              <p:ext uri="{D42A27DB-BD31-4B8C-83A1-F6EECF244321}">
                <p14:modId xmlns:p14="http://schemas.microsoft.com/office/powerpoint/2010/main" val="2382793090"/>
              </p:ext>
            </p:extLst>
          </p:nvPr>
        </p:nvGraphicFramePr>
        <p:xfrm>
          <a:off x="59915" y="868480"/>
          <a:ext cx="9762854" cy="5854781"/>
        </p:xfrm>
        <a:graphic>
          <a:graphicData uri="http://schemas.openxmlformats.org/drawingml/2006/table">
            <a:tbl>
              <a:tblPr firstRow="1" bandRow="1">
                <a:tableStyleId>{8A107856-5554-42FB-B03E-39F5DBC370BA}</a:tableStyleId>
              </a:tblPr>
              <a:tblGrid>
                <a:gridCol w="559021">
                  <a:extLst>
                    <a:ext uri="{9D8B030D-6E8A-4147-A177-3AD203B41FA5}">
                      <a16:colId xmlns:a16="http://schemas.microsoft.com/office/drawing/2014/main" val="3993469012"/>
                    </a:ext>
                  </a:extLst>
                </a:gridCol>
                <a:gridCol w="1098076">
                  <a:extLst>
                    <a:ext uri="{9D8B030D-6E8A-4147-A177-3AD203B41FA5}">
                      <a16:colId xmlns:a16="http://schemas.microsoft.com/office/drawing/2014/main" val="62550763"/>
                    </a:ext>
                  </a:extLst>
                </a:gridCol>
                <a:gridCol w="928374">
                  <a:extLst>
                    <a:ext uri="{9D8B030D-6E8A-4147-A177-3AD203B41FA5}">
                      <a16:colId xmlns:a16="http://schemas.microsoft.com/office/drawing/2014/main" val="1504996340"/>
                    </a:ext>
                  </a:extLst>
                </a:gridCol>
                <a:gridCol w="3613676">
                  <a:extLst>
                    <a:ext uri="{9D8B030D-6E8A-4147-A177-3AD203B41FA5}">
                      <a16:colId xmlns:a16="http://schemas.microsoft.com/office/drawing/2014/main" val="1503854659"/>
                    </a:ext>
                  </a:extLst>
                </a:gridCol>
                <a:gridCol w="3563707">
                  <a:extLst>
                    <a:ext uri="{9D8B030D-6E8A-4147-A177-3AD203B41FA5}">
                      <a16:colId xmlns:a16="http://schemas.microsoft.com/office/drawing/2014/main" val="799716772"/>
                    </a:ext>
                  </a:extLst>
                </a:gridCol>
              </a:tblGrid>
              <a:tr h="705920">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NC objectives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The Big Idea</a:t>
                      </a:r>
                      <a:endParaRPr lang="en-GB" sz="1100" dirty="0">
                        <a:effectLst/>
                        <a:latin typeface="+mj-lt"/>
                        <a:ea typeface="Calibri"/>
                        <a:cs typeface="Times New Roman"/>
                      </a:endParaRPr>
                    </a:p>
                    <a:p>
                      <a:pPr algn="ctr">
                        <a:lnSpc>
                          <a:spcPct val="107000"/>
                        </a:lnSpc>
                        <a:spcAft>
                          <a:spcPts val="0"/>
                        </a:spcAft>
                      </a:pPr>
                      <a:endParaRPr lang="en-GB" sz="1100" dirty="0">
                        <a:effectLst/>
                        <a:latin typeface="+mj-lt"/>
                        <a:ea typeface="Calibri"/>
                        <a:cs typeface="Times New Roman"/>
                      </a:endParaRPr>
                    </a:p>
                    <a:p>
                      <a:pPr algn="ctr">
                        <a:lnSpc>
                          <a:spcPct val="107000"/>
                        </a:lnSpc>
                        <a:spcAft>
                          <a:spcPts val="0"/>
                        </a:spcAft>
                      </a:pPr>
                      <a:r>
                        <a:rPr lang="en-GB" sz="1000" b="1" dirty="0">
                          <a:effectLst/>
                          <a:latin typeface="+mj-lt"/>
                          <a:ea typeface="Calibri"/>
                          <a:cs typeface="Times New Roman"/>
                        </a:rPr>
                        <a:t>Substantive Concepts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781712">
                <a:tc>
                  <a:txBody>
                    <a:bodyPr/>
                    <a:lstStyle/>
                    <a:p>
                      <a:pPr>
                        <a:lnSpc>
                          <a:spcPct val="107000"/>
                        </a:lnSpc>
                        <a:spcAft>
                          <a:spcPts val="0"/>
                        </a:spcAft>
                      </a:pPr>
                      <a:r>
                        <a:rPr lang="en-GB" sz="750" b="1" dirty="0">
                          <a:effectLst/>
                          <a:latin typeface="+mn-lt"/>
                          <a:ea typeface="Calibri"/>
                          <a:cs typeface="Times New Roman"/>
                        </a:rPr>
                        <a:t>Year 4 Spring</a:t>
                      </a:r>
                      <a:endParaRPr lang="en-US" dirty="0"/>
                    </a:p>
                    <a:p>
                      <a:pPr lvl="0">
                        <a:lnSpc>
                          <a:spcPct val="107000"/>
                        </a:lnSpc>
                        <a:spcAft>
                          <a:spcPts val="0"/>
                        </a:spcAft>
                        <a:buNone/>
                      </a:pPr>
                      <a:r>
                        <a:rPr lang="en-GB" sz="750" b="1" dirty="0">
                          <a:effectLst/>
                          <a:latin typeface="+mn-lt"/>
                          <a:ea typeface="Calibri"/>
                          <a:cs typeface="Times New Roman"/>
                        </a:rPr>
                        <a:t>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700" b="0" i="0" u="none" strike="noStrike" noProof="0" dirty="0">
                          <a:effectLst/>
                        </a:rPr>
                        <a:t>Rivers (REVISIT)</a:t>
                      </a:r>
                      <a:r>
                        <a:rPr lang="en-GB" sz="700" b="0" i="0" u="none" strike="noStrike" noProof="0" dirty="0">
                          <a:effectLst/>
                          <a:latin typeface="United Curriculum"/>
                        </a:rPr>
                        <a:t> </a:t>
                      </a:r>
                      <a:endParaRPr lang="en-GB" sz="700" dirty="0"/>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buNone/>
                      </a:pPr>
                      <a:r>
                        <a:rPr lang="en-GB" sz="900" b="0" i="0" u="none" strike="noStrike" noProof="0" dirty="0">
                          <a:solidFill>
                            <a:srgbClr val="000000"/>
                          </a:solidFill>
                          <a:effectLst/>
                          <a:latin typeface="United Curriculum"/>
                        </a:rPr>
                        <a:t>Human and physical geography </a:t>
                      </a:r>
                      <a:endParaRPr lang="en-US" sz="900" b="0" i="0" u="none" strike="noStrike" noProof="0" dirty="0">
                        <a:solidFill>
                          <a:srgbClr val="000000"/>
                        </a:solidFill>
                        <a:effectLst/>
                        <a:latin typeface="United Curriculum"/>
                      </a:endParaRPr>
                    </a:p>
                    <a:p>
                      <a:pPr lvl="0">
                        <a:buNone/>
                      </a:pPr>
                      <a:r>
                        <a:rPr lang="en-GB" sz="900" b="0" i="0" u="none" strike="noStrike" noProof="0" dirty="0">
                          <a:solidFill>
                            <a:srgbClr val="000000"/>
                          </a:solidFill>
                          <a:effectLst/>
                          <a:latin typeface="United Curriculum"/>
                        </a:rPr>
                        <a:t>- describe and understand key aspects of: - physical geography, including: climate zones, biomes and vegetation belts, rivers, mountains, volcanoes and earthquakes, and the water cycle </a:t>
                      </a:r>
                      <a:endParaRPr lang="en-US" sz="900" b="0" i="0" u="none" strike="noStrike" noProof="0" dirty="0">
                        <a:solidFill>
                          <a:srgbClr val="000000"/>
                        </a:solidFill>
                        <a:effectLst/>
                        <a:latin typeface="United Curriculum"/>
                      </a:endParaRPr>
                    </a:p>
                    <a:p>
                      <a:pPr lvl="0">
                        <a:buNone/>
                      </a:pPr>
                      <a:r>
                        <a:rPr lang="en-GB" sz="900" b="0" i="0" u="none" strike="noStrike" noProof="0" dirty="0">
                          <a:solidFill>
                            <a:srgbClr val="000000"/>
                          </a:solidFill>
                          <a:effectLst/>
                          <a:latin typeface="United Curriculum"/>
                        </a:rPr>
                        <a:t>- human geography, including: types of settlement and land use, economic activity including trade links, and the distribution of natural resources including energy, food, minerals and water</a:t>
                      </a:r>
                      <a:endParaRPr lang="en-GB" dirty="0"/>
                    </a:p>
                  </a:txBody>
                  <a:tcPr marL="68580" marR="68580" marT="0" marB="0"/>
                </a:tc>
                <a:tc>
                  <a:txBody>
                    <a:bodyPr/>
                    <a:lstStyle/>
                    <a:p>
                      <a:pPr lvl="0">
                        <a:buNone/>
                      </a:pPr>
                      <a:r>
                        <a:rPr lang="en-GB" sz="900" b="0" i="0" u="none" strike="noStrike" noProof="0" dirty="0">
                          <a:latin typeface="United Curriculum"/>
                        </a:rPr>
                        <a:t>HUMAN FEATURES – The built environment that was made by humans.</a:t>
                      </a:r>
                      <a:endParaRPr lang="en-GB" dirty="0"/>
                    </a:p>
                    <a:p>
                      <a:pPr lvl="0">
                        <a:buNone/>
                      </a:pPr>
                      <a:endParaRPr lang="en-GB" sz="900" b="0" i="0" u="none" strike="noStrike" noProof="0" dirty="0">
                        <a:latin typeface="United Curriculum"/>
                      </a:endParaRPr>
                    </a:p>
                    <a:p>
                      <a:pPr lvl="0">
                        <a:buNone/>
                      </a:pPr>
                      <a:r>
                        <a:rPr lang="en-GB" sz="900" b="0" i="0" u="none" strike="noStrike" noProof="0" dirty="0">
                          <a:latin typeface="United Curriculum"/>
                        </a:rPr>
                        <a:t>PHYSICAL FEATURES – The natural environment and shaped by nature.</a:t>
                      </a:r>
                      <a:endParaRPr lang="en-GB"/>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dirty="0">
                          <a:effectLst/>
                        </a:rPr>
                        <a:t>Pupils should know that:</a:t>
                      </a:r>
                      <a:endParaRPr lang="en-US" dirty="0"/>
                    </a:p>
                    <a:p>
                      <a:pPr lvl="0">
                        <a:lnSpc>
                          <a:spcPct val="107000"/>
                        </a:lnSpc>
                        <a:spcAft>
                          <a:spcPts val="0"/>
                        </a:spcAft>
                        <a:buNone/>
                      </a:pPr>
                      <a:r>
                        <a:rPr lang="en-GB" sz="900" b="0" i="0" u="none" strike="noStrike" noProof="0" dirty="0">
                          <a:effectLst/>
                        </a:rPr>
                        <a:t>- There are three courses in a river: upper, middle and lower. </a:t>
                      </a:r>
                      <a:endParaRPr lang="en-US" dirty="0"/>
                    </a:p>
                    <a:p>
                      <a:pPr lvl="0">
                        <a:lnSpc>
                          <a:spcPct val="107000"/>
                        </a:lnSpc>
                        <a:spcAft>
                          <a:spcPts val="0"/>
                        </a:spcAft>
                        <a:buNone/>
                      </a:pPr>
                      <a:r>
                        <a:rPr lang="en-GB" sz="900" b="0" i="0" u="none" strike="noStrike" noProof="0" dirty="0">
                          <a:effectLst/>
                        </a:rPr>
                        <a:t>- The upper course is where the river begins – this is called the source; it also has fast-flowing water, </a:t>
                      </a:r>
                      <a:r>
                        <a:rPr lang="en-GB" sz="900" b="0" i="0" u="none" strike="noStrike" noProof="0" dirty="0" err="1">
                          <a:effectLst/>
                        </a:rPr>
                        <a:t>vshaped</a:t>
                      </a:r>
                      <a:r>
                        <a:rPr lang="en-GB" sz="900" b="0" i="0" u="none" strike="noStrike" noProof="0" dirty="0">
                          <a:effectLst/>
                        </a:rPr>
                        <a:t> valleys and rapids and waterfalls. </a:t>
                      </a:r>
                      <a:endParaRPr lang="en-US" dirty="0"/>
                    </a:p>
                    <a:p>
                      <a:pPr lvl="0">
                        <a:lnSpc>
                          <a:spcPct val="107000"/>
                        </a:lnSpc>
                        <a:spcAft>
                          <a:spcPts val="0"/>
                        </a:spcAft>
                        <a:buNone/>
                      </a:pPr>
                      <a:r>
                        <a:rPr lang="en-GB" sz="900" b="0" i="0" u="none" strike="noStrike" noProof="0" dirty="0">
                          <a:effectLst/>
                        </a:rPr>
                        <a:t>- The middle course sees the river widen; the land flattens and meanders are found here. - The lower course is where the river ends – this is called the mouth; you can find a wide, open river channel, slower water and floodplains here. </a:t>
                      </a:r>
                      <a:endParaRPr lang="en-US" dirty="0"/>
                    </a:p>
                    <a:p>
                      <a:pPr lvl="0">
                        <a:lnSpc>
                          <a:spcPct val="107000"/>
                        </a:lnSpc>
                        <a:spcAft>
                          <a:spcPts val="0"/>
                        </a:spcAft>
                        <a:buNone/>
                      </a:pPr>
                      <a:r>
                        <a:rPr lang="en-GB" sz="900" b="0" i="0" u="none" strike="noStrike" noProof="0" dirty="0">
                          <a:effectLst/>
                        </a:rPr>
                        <a:t>- A meander is a bend in the river. </a:t>
                      </a:r>
                      <a:endParaRPr lang="en-US" dirty="0"/>
                    </a:p>
                    <a:p>
                      <a:pPr lvl="0">
                        <a:lnSpc>
                          <a:spcPct val="107000"/>
                        </a:lnSpc>
                        <a:spcAft>
                          <a:spcPts val="0"/>
                        </a:spcAft>
                        <a:buNone/>
                      </a:pPr>
                      <a:r>
                        <a:rPr lang="en-GB" sz="900" b="0" i="0" u="none" strike="noStrike" noProof="0" dirty="0">
                          <a:effectLst/>
                        </a:rPr>
                        <a:t>- All rivers flow into a sea or a lake. </a:t>
                      </a:r>
                      <a:endParaRPr lang="en-US" dirty="0"/>
                    </a:p>
                    <a:p>
                      <a:pPr lvl="0">
                        <a:lnSpc>
                          <a:spcPct val="107000"/>
                        </a:lnSpc>
                        <a:spcAft>
                          <a:spcPts val="0"/>
                        </a:spcAft>
                        <a:buNone/>
                      </a:pPr>
                      <a:r>
                        <a:rPr lang="en-GB" sz="900" b="0" i="0" u="none" strike="noStrike" noProof="0" dirty="0">
                          <a:effectLst/>
                        </a:rPr>
                        <a:t>- A tributary is a river or stream that flows into a larger river. </a:t>
                      </a:r>
                      <a:endParaRPr lang="en-US" dirty="0"/>
                    </a:p>
                    <a:p>
                      <a:pPr lvl="0">
                        <a:lnSpc>
                          <a:spcPct val="107000"/>
                        </a:lnSpc>
                        <a:spcAft>
                          <a:spcPts val="0"/>
                        </a:spcAft>
                        <a:buNone/>
                      </a:pPr>
                      <a:r>
                        <a:rPr lang="en-GB" sz="900" b="0" i="0" u="none" strike="noStrike" noProof="0" dirty="0">
                          <a:effectLst/>
                        </a:rPr>
                        <a:t>- Erosion describes how water shapes land over time; deposition describes how sediment in water is left behind. </a:t>
                      </a:r>
                      <a:endParaRPr lang="en-US" dirty="0"/>
                    </a:p>
                    <a:p>
                      <a:pPr lvl="0">
                        <a:lnSpc>
                          <a:spcPct val="107000"/>
                        </a:lnSpc>
                        <a:spcAft>
                          <a:spcPts val="0"/>
                        </a:spcAft>
                        <a:buNone/>
                      </a:pPr>
                      <a:r>
                        <a:rPr lang="en-GB" sz="900" b="0" i="0" u="none" strike="noStrike" noProof="0" dirty="0">
                          <a:effectLst/>
                        </a:rPr>
                        <a:t>- Rivers flow through </a:t>
                      </a:r>
                      <a:r>
                        <a:rPr lang="en-GB" sz="900" b="0" i="0" u="none" strike="noStrike" noProof="0" dirty="0" err="1">
                          <a:effectLst/>
                        </a:rPr>
                        <a:t>v-shaped</a:t>
                      </a:r>
                      <a:r>
                        <a:rPr lang="en-GB" sz="900" b="0" i="0" u="none" strike="noStrike" noProof="0" dirty="0">
                          <a:effectLst/>
                        </a:rPr>
                        <a:t> valleys between hills and mountains. - The mouth of a river is where the river ends. </a:t>
                      </a:r>
                      <a:endParaRPr lang="en-US" dirty="0"/>
                    </a:p>
                    <a:p>
                      <a:pPr lvl="0">
                        <a:lnSpc>
                          <a:spcPct val="107000"/>
                        </a:lnSpc>
                        <a:spcAft>
                          <a:spcPts val="0"/>
                        </a:spcAft>
                        <a:buNone/>
                      </a:pPr>
                      <a:r>
                        <a:rPr lang="en-GB" sz="900" b="0" i="0" u="none" strike="noStrike" noProof="0" dirty="0">
                          <a:effectLst/>
                        </a:rPr>
                        <a:t>- Floodplains are areas around a river that are flooded. </a:t>
                      </a:r>
                      <a:endParaRPr lang="en-US" dirty="0"/>
                    </a:p>
                    <a:p>
                      <a:pPr lvl="0">
                        <a:lnSpc>
                          <a:spcPct val="107000"/>
                        </a:lnSpc>
                        <a:spcAft>
                          <a:spcPts val="0"/>
                        </a:spcAft>
                        <a:buNone/>
                      </a:pPr>
                      <a:r>
                        <a:rPr lang="en-GB" sz="900" b="0" i="0" u="none" strike="noStrike" noProof="0" dirty="0">
                          <a:effectLst/>
                        </a:rPr>
                        <a:t>- Confluence is the meeting of two rivers. </a:t>
                      </a:r>
                      <a:endParaRPr lang="en-US" dirty="0"/>
                    </a:p>
                    <a:p>
                      <a:pPr lvl="0">
                        <a:lnSpc>
                          <a:spcPct val="107000"/>
                        </a:lnSpc>
                        <a:spcAft>
                          <a:spcPts val="0"/>
                        </a:spcAft>
                        <a:buNone/>
                      </a:pPr>
                      <a:r>
                        <a:rPr lang="en-GB" sz="900" b="0" i="0" u="none" strike="noStrike" noProof="0" dirty="0">
                          <a:effectLst/>
                        </a:rPr>
                        <a:t>- Oxbow lakes are formed when fast-flowing water on the outside of the river channel erodes the river bank, forming a new river channel. Sediment in slower moving waters cuts off the meander from the flow of the river. </a:t>
                      </a:r>
                      <a:endParaRPr lang="en-US" dirty="0"/>
                    </a:p>
                    <a:p>
                      <a:pPr lvl="0">
                        <a:lnSpc>
                          <a:spcPct val="107000"/>
                        </a:lnSpc>
                        <a:spcAft>
                          <a:spcPts val="0"/>
                        </a:spcAft>
                        <a:buNone/>
                      </a:pPr>
                      <a:r>
                        <a:rPr lang="en-GB" sz="900" b="0" i="0" u="none" strike="noStrike" noProof="0" dirty="0">
                          <a:effectLst/>
                        </a:rPr>
                        <a:t>- The riverbed of the upper course contains mostly pebbles and rocks; the middle course mostly sand and mud; the lower course mostly mud. </a:t>
                      </a:r>
                      <a:endParaRPr lang="en-US" dirty="0"/>
                    </a:p>
                  </a:txBody>
                  <a:tcPr marL="68580" marR="68580" marT="0" marB="0"/>
                </a:tc>
                <a:extLst>
                  <a:ext uri="{0D108BD9-81ED-4DB2-BD59-A6C34878D82A}">
                    <a16:rowId xmlns:a16="http://schemas.microsoft.com/office/drawing/2014/main" val="956065142"/>
                  </a:ext>
                </a:extLst>
              </a:tr>
              <a:tr h="322706">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848515">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F3D188D5-8E1A-2574-6951-B7C048D5CC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4" name="Picture 3" descr="A white rectangular box with black text&#10;&#10;AI-generated content may be incorrect.">
            <a:extLst>
              <a:ext uri="{FF2B5EF4-FFF2-40B4-BE49-F238E27FC236}">
                <a16:creationId xmlns:a16="http://schemas.microsoft.com/office/drawing/2014/main" id="{9E23CBAB-CFBC-C560-A8F4-385010B19E54}"/>
              </a:ext>
            </a:extLst>
          </p:cNvPr>
          <p:cNvPicPr>
            <a:picLocks noChangeAspect="1"/>
          </p:cNvPicPr>
          <p:nvPr/>
        </p:nvPicPr>
        <p:blipFill>
          <a:blip r:embed="rId5"/>
          <a:stretch>
            <a:fillRect/>
          </a:stretch>
        </p:blipFill>
        <p:spPr>
          <a:xfrm>
            <a:off x="2679338" y="1713306"/>
            <a:ext cx="3539587" cy="1712805"/>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49B3C95A-BB99-CBAB-FFF2-D2ACC48121BB}"/>
              </a:ext>
            </a:extLst>
          </p:cNvPr>
          <p:cNvPicPr>
            <a:picLocks noChangeAspect="1"/>
          </p:cNvPicPr>
          <p:nvPr/>
        </p:nvPicPr>
        <p:blipFill>
          <a:blip r:embed="rId6"/>
          <a:stretch>
            <a:fillRect/>
          </a:stretch>
        </p:blipFill>
        <p:spPr>
          <a:xfrm>
            <a:off x="1187656" y="5999528"/>
            <a:ext cx="5451895" cy="647027"/>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4E35DD3F-7A58-C85D-8572-78FC209178B4}"/>
              </a:ext>
            </a:extLst>
          </p:cNvPr>
          <p:cNvPicPr>
            <a:picLocks noChangeAspect="1"/>
          </p:cNvPicPr>
          <p:nvPr/>
        </p:nvPicPr>
        <p:blipFill>
          <a:blip r:embed="rId7"/>
          <a:stretch>
            <a:fillRect/>
          </a:stretch>
        </p:blipFill>
        <p:spPr>
          <a:xfrm>
            <a:off x="7630112" y="6008956"/>
            <a:ext cx="1099084" cy="692268"/>
          </a:xfrm>
          <a:prstGeom prst="rect">
            <a:avLst/>
          </a:prstGeom>
        </p:spPr>
      </p:pic>
    </p:spTree>
    <p:extLst>
      <p:ext uri="{BB962C8B-B14F-4D97-AF65-F5344CB8AC3E}">
        <p14:creationId xmlns:p14="http://schemas.microsoft.com/office/powerpoint/2010/main" val="326994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571646" y="155076"/>
            <a:ext cx="7132081" cy="653384"/>
          </a:xfrm>
          <a:prstGeom prst="rect">
            <a:avLst/>
          </a:prstGeom>
        </p:spPr>
        <p:txBody>
          <a:bodyPr wrap="none">
            <a:spAutoFit/>
          </a:bodyPr>
          <a:lstStyle/>
          <a:p>
            <a:pPr algn="ctr">
              <a:lnSpc>
                <a:spcPct val="107000"/>
              </a:lnSpc>
              <a:spcAft>
                <a:spcPts val="800"/>
              </a:spcAft>
              <a:tabLst>
                <a:tab pos="2947670" algn="l"/>
              </a:tabLst>
            </a:pPr>
            <a:r>
              <a:rPr lang="en-GB" sz="3600" b="1">
                <a:solidFill>
                  <a:srgbClr val="002060"/>
                </a:solidFill>
                <a:latin typeface="+mj-lt"/>
                <a:ea typeface="Calibri" panose="020F0502020204030204" pitchFamily="34" charset="0"/>
                <a:cs typeface="Times New Roman" panose="02020603050405020304" pitchFamily="18" charset="0"/>
              </a:rPr>
              <a:t>EYFS – Understanding the World</a:t>
            </a:r>
            <a:endParaRPr lang="en-GB" sz="3600">
              <a:effectLst/>
              <a:latin typeface="+mj-lt"/>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087AD41B-AA15-40A9-B172-6BBC1D9F2334}"/>
              </a:ext>
            </a:extLst>
          </p:cNvPr>
          <p:cNvGraphicFramePr/>
          <p:nvPr>
            <p:extLst>
              <p:ext uri="{D42A27DB-BD31-4B8C-83A1-F6EECF244321}">
                <p14:modId xmlns:p14="http://schemas.microsoft.com/office/powerpoint/2010/main" val="222991330"/>
              </p:ext>
            </p:extLst>
          </p:nvPr>
        </p:nvGraphicFramePr>
        <p:xfrm>
          <a:off x="833924" y="1227666"/>
          <a:ext cx="8127196" cy="5200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C94DD19-2E49-4E33-8389-24DAD3AE8A01}"/>
              </a:ext>
            </a:extLst>
          </p:cNvPr>
          <p:cNvSpPr txBox="1"/>
          <p:nvPr/>
        </p:nvSpPr>
        <p:spPr>
          <a:xfrm>
            <a:off x="6427701" y="1863308"/>
            <a:ext cx="2191633" cy="707886"/>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a:solidFill>
                  <a:srgbClr val="44375E"/>
                </a:solidFill>
                <a:latin typeface="+mj-lt"/>
              </a:rPr>
              <a:t>ELG</a:t>
            </a:r>
          </a:p>
          <a:p>
            <a:pPr algn="ctr"/>
            <a:endParaRPr lang="en-GB" sz="2000">
              <a:solidFill>
                <a:srgbClr val="44375E"/>
              </a:solidFill>
              <a:latin typeface="+mj-lt"/>
            </a:endParaRPr>
          </a:p>
        </p:txBody>
      </p:sp>
      <p:sp>
        <p:nvSpPr>
          <p:cNvPr id="15" name="TextBox 14">
            <a:extLst>
              <a:ext uri="{FF2B5EF4-FFF2-40B4-BE49-F238E27FC236}">
                <a16:creationId xmlns:a16="http://schemas.microsoft.com/office/drawing/2014/main" id="{E80B46AF-A4C7-40A8-8F7B-8D3C4CCEB07B}"/>
              </a:ext>
            </a:extLst>
          </p:cNvPr>
          <p:cNvSpPr txBox="1"/>
          <p:nvPr/>
        </p:nvSpPr>
        <p:spPr>
          <a:xfrm>
            <a:off x="3801705" y="1835491"/>
            <a:ext cx="2191633"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a:solidFill>
                  <a:srgbClr val="44375E"/>
                </a:solidFill>
                <a:latin typeface="+mj-lt"/>
              </a:rPr>
              <a:t>Development Matters Reception </a:t>
            </a:r>
          </a:p>
        </p:txBody>
      </p:sp>
      <p:sp>
        <p:nvSpPr>
          <p:cNvPr id="16" name="TextBox 15">
            <a:extLst>
              <a:ext uri="{FF2B5EF4-FFF2-40B4-BE49-F238E27FC236}">
                <a16:creationId xmlns:a16="http://schemas.microsoft.com/office/drawing/2014/main" id="{D5F5281B-CDFC-4A7A-969F-CE60D635B107}"/>
              </a:ext>
            </a:extLst>
          </p:cNvPr>
          <p:cNvSpPr txBox="1"/>
          <p:nvPr/>
        </p:nvSpPr>
        <p:spPr>
          <a:xfrm>
            <a:off x="1185943" y="1863308"/>
            <a:ext cx="2191633"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a:solidFill>
                  <a:srgbClr val="44375E"/>
                </a:solidFill>
                <a:latin typeface="+mj-lt"/>
              </a:rPr>
              <a:t>Development Matters</a:t>
            </a:r>
          </a:p>
          <a:p>
            <a:pPr algn="ctr"/>
            <a:r>
              <a:rPr lang="en-GB" sz="2000">
                <a:solidFill>
                  <a:srgbClr val="44375E"/>
                </a:solidFill>
                <a:latin typeface="+mj-lt"/>
              </a:rPr>
              <a:t>Nursery</a:t>
            </a:r>
          </a:p>
        </p:txBody>
      </p:sp>
      <p:sp>
        <p:nvSpPr>
          <p:cNvPr id="8" name="TextBox 7">
            <a:extLst>
              <a:ext uri="{FF2B5EF4-FFF2-40B4-BE49-F238E27FC236}">
                <a16:creationId xmlns:a16="http://schemas.microsoft.com/office/drawing/2014/main" id="{059060F8-A011-400A-9410-12CEC2DC17C6}"/>
              </a:ext>
            </a:extLst>
          </p:cNvPr>
          <p:cNvSpPr txBox="1"/>
          <p:nvPr/>
        </p:nvSpPr>
        <p:spPr>
          <a:xfrm>
            <a:off x="1239572" y="3633826"/>
            <a:ext cx="2231840" cy="2785378"/>
          </a:xfrm>
          <a:prstGeom prst="rect">
            <a:avLst/>
          </a:prstGeom>
          <a:noFill/>
        </p:spPr>
        <p:txBody>
          <a:bodyPr wrap="square" rtlCol="0">
            <a:spAutoFit/>
          </a:bodyPr>
          <a:lstStyle/>
          <a:p>
            <a:pPr marL="171450" indent="-171450">
              <a:buFont typeface="Arial" panose="020B0604020202020204" pitchFamily="34" charset="0"/>
              <a:buChar char="•"/>
            </a:pPr>
            <a:r>
              <a:rPr lang="en-GB" sz="700">
                <a:solidFill>
                  <a:srgbClr val="002060"/>
                </a:solidFill>
              </a:rPr>
              <a:t>Use all their senses in hands-on exploration of natural materials. </a:t>
            </a:r>
          </a:p>
          <a:p>
            <a:pPr marL="171450" indent="-171450">
              <a:buFont typeface="Arial" panose="020B0604020202020204" pitchFamily="34" charset="0"/>
              <a:buChar char="•"/>
            </a:pPr>
            <a:r>
              <a:rPr lang="en-GB" sz="700">
                <a:solidFill>
                  <a:srgbClr val="002060"/>
                </a:solidFill>
              </a:rPr>
              <a:t>Explore collections of materials with similar and/or different properties. </a:t>
            </a:r>
          </a:p>
          <a:p>
            <a:pPr marL="171450" indent="-171450">
              <a:buFont typeface="Arial" panose="020B0604020202020204" pitchFamily="34" charset="0"/>
              <a:buChar char="•"/>
            </a:pPr>
            <a:r>
              <a:rPr lang="en-GB" sz="700">
                <a:solidFill>
                  <a:srgbClr val="002060"/>
                </a:solidFill>
              </a:rPr>
              <a:t>Talk about what they see, using a wide vocabulary. </a:t>
            </a:r>
          </a:p>
          <a:p>
            <a:pPr marL="171450" indent="-171450">
              <a:buFont typeface="Arial" panose="020B0604020202020204" pitchFamily="34" charset="0"/>
              <a:buChar char="•"/>
            </a:pPr>
            <a:r>
              <a:rPr lang="en-GB" sz="700">
                <a:solidFill>
                  <a:srgbClr val="002060"/>
                </a:solidFill>
              </a:rPr>
              <a:t>Begin to make sense of their own life-story and family’s history. </a:t>
            </a:r>
          </a:p>
          <a:p>
            <a:pPr marL="171450" indent="-171450">
              <a:buFont typeface="Arial" panose="020B0604020202020204" pitchFamily="34" charset="0"/>
              <a:buChar char="•"/>
            </a:pPr>
            <a:r>
              <a:rPr lang="en-GB" sz="700">
                <a:solidFill>
                  <a:srgbClr val="002060"/>
                </a:solidFill>
              </a:rPr>
              <a:t>Show interest in different occupations.  Explore how things work. </a:t>
            </a:r>
          </a:p>
          <a:p>
            <a:pPr marL="171450" indent="-171450">
              <a:buFont typeface="Arial" panose="020B0604020202020204" pitchFamily="34" charset="0"/>
              <a:buChar char="•"/>
            </a:pPr>
            <a:r>
              <a:rPr lang="en-GB" sz="700">
                <a:solidFill>
                  <a:srgbClr val="002060"/>
                </a:solidFill>
              </a:rPr>
              <a:t>Plant seeds and care for growing plants.  Understand the key features of the life cycle of a plant and an animal. </a:t>
            </a:r>
          </a:p>
          <a:p>
            <a:pPr marL="171450" indent="-171450">
              <a:buFont typeface="Arial" panose="020B0604020202020204" pitchFamily="34" charset="0"/>
              <a:buChar char="•"/>
            </a:pPr>
            <a:r>
              <a:rPr lang="en-GB" sz="700">
                <a:solidFill>
                  <a:srgbClr val="002060"/>
                </a:solidFill>
              </a:rPr>
              <a:t>Begin to understand the need to respect and care for the natural environment and all living things. </a:t>
            </a:r>
          </a:p>
          <a:p>
            <a:pPr marL="171450" indent="-171450">
              <a:buFont typeface="Arial" panose="020B0604020202020204" pitchFamily="34" charset="0"/>
              <a:buChar char="•"/>
            </a:pPr>
            <a:r>
              <a:rPr lang="en-GB" sz="700">
                <a:solidFill>
                  <a:srgbClr val="002060"/>
                </a:solidFill>
              </a:rPr>
              <a:t>Explore and talk about different forces they can feel. </a:t>
            </a:r>
          </a:p>
          <a:p>
            <a:pPr marL="171450" indent="-171450">
              <a:buFont typeface="Arial" panose="020B0604020202020204" pitchFamily="34" charset="0"/>
              <a:buChar char="•"/>
            </a:pPr>
            <a:r>
              <a:rPr lang="en-GB" sz="700">
                <a:solidFill>
                  <a:srgbClr val="002060"/>
                </a:solidFill>
              </a:rPr>
              <a:t>Talk about the differences between materials and changes they notice.  </a:t>
            </a:r>
          </a:p>
          <a:p>
            <a:pPr marL="171450" indent="-171450">
              <a:buFont typeface="Arial" panose="020B0604020202020204" pitchFamily="34" charset="0"/>
              <a:buChar char="•"/>
            </a:pPr>
            <a:r>
              <a:rPr lang="en-GB" sz="700">
                <a:solidFill>
                  <a:srgbClr val="002060"/>
                </a:solidFill>
              </a:rPr>
              <a:t>Continue developing positive attitudes about the differences between people. </a:t>
            </a:r>
          </a:p>
          <a:p>
            <a:pPr marL="171450" indent="-171450">
              <a:buFont typeface="Arial" panose="020B0604020202020204" pitchFamily="34" charset="0"/>
              <a:buChar char="•"/>
            </a:pPr>
            <a:r>
              <a:rPr lang="en-GB" sz="700">
                <a:solidFill>
                  <a:srgbClr val="002060"/>
                </a:solidFill>
              </a:rPr>
              <a:t>Know that there are different countries in the world and talk about the differences they have experienced or seen in photos..</a:t>
            </a:r>
          </a:p>
        </p:txBody>
      </p:sp>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10" name="TextBox 9">
            <a:extLst>
              <a:ext uri="{FF2B5EF4-FFF2-40B4-BE49-F238E27FC236}">
                <a16:creationId xmlns:a16="http://schemas.microsoft.com/office/drawing/2014/main" id="{EA761F75-078C-421D-91EC-883EE3B17589}"/>
              </a:ext>
            </a:extLst>
          </p:cNvPr>
          <p:cNvSpPr txBox="1"/>
          <p:nvPr/>
        </p:nvSpPr>
        <p:spPr>
          <a:xfrm>
            <a:off x="3764646" y="3703460"/>
            <a:ext cx="2376709" cy="2569934"/>
          </a:xfrm>
          <a:prstGeom prst="rect">
            <a:avLst/>
          </a:prstGeom>
          <a:noFill/>
        </p:spPr>
        <p:txBody>
          <a:bodyPr wrap="square" rtlCol="0">
            <a:spAutoFit/>
          </a:bodyPr>
          <a:lstStyle/>
          <a:p>
            <a:pPr marL="171450" indent="-171450">
              <a:buFont typeface="Arial" panose="020B0604020202020204" pitchFamily="34" charset="0"/>
              <a:buChar char="•"/>
            </a:pPr>
            <a:r>
              <a:rPr lang="en-GB" sz="700">
                <a:solidFill>
                  <a:srgbClr val="002060"/>
                </a:solidFill>
              </a:rPr>
              <a:t>Talk about members of their immediate family and community. </a:t>
            </a:r>
          </a:p>
          <a:p>
            <a:pPr marL="171450" indent="-171450">
              <a:buFont typeface="Arial" panose="020B0604020202020204" pitchFamily="34" charset="0"/>
              <a:buChar char="•"/>
            </a:pPr>
            <a:r>
              <a:rPr lang="en-GB" sz="700">
                <a:solidFill>
                  <a:srgbClr val="002060"/>
                </a:solidFill>
              </a:rPr>
              <a:t>Name and describe people who are familiar to them. </a:t>
            </a:r>
          </a:p>
          <a:p>
            <a:pPr marL="171450" indent="-171450">
              <a:buFont typeface="Arial" panose="020B0604020202020204" pitchFamily="34" charset="0"/>
              <a:buChar char="•"/>
            </a:pPr>
            <a:r>
              <a:rPr lang="en-GB" sz="700">
                <a:solidFill>
                  <a:srgbClr val="002060"/>
                </a:solidFill>
              </a:rPr>
              <a:t>Comment on images of familiar situations in the past.</a:t>
            </a:r>
          </a:p>
          <a:p>
            <a:pPr marL="171450" indent="-171450">
              <a:buFont typeface="Arial" panose="020B0604020202020204" pitchFamily="34" charset="0"/>
              <a:buChar char="•"/>
            </a:pPr>
            <a:r>
              <a:rPr lang="en-GB" sz="700">
                <a:solidFill>
                  <a:srgbClr val="002060"/>
                </a:solidFill>
              </a:rPr>
              <a:t> Compare and contrast characters from stories, including figures from the past. </a:t>
            </a:r>
          </a:p>
          <a:p>
            <a:pPr marL="171450" indent="-171450">
              <a:buFont typeface="Arial" panose="020B0604020202020204" pitchFamily="34" charset="0"/>
              <a:buChar char="•"/>
            </a:pPr>
            <a:r>
              <a:rPr lang="en-GB" sz="700">
                <a:solidFill>
                  <a:srgbClr val="002060"/>
                </a:solidFill>
              </a:rPr>
              <a:t>Draw information from a simple map. </a:t>
            </a:r>
          </a:p>
          <a:p>
            <a:pPr marL="171450" indent="-171450">
              <a:buFont typeface="Arial" panose="020B0604020202020204" pitchFamily="34" charset="0"/>
              <a:buChar char="•"/>
            </a:pPr>
            <a:r>
              <a:rPr lang="en-GB" sz="700">
                <a:solidFill>
                  <a:srgbClr val="002060"/>
                </a:solidFill>
              </a:rPr>
              <a:t>Understand that some places are special to members of their community. </a:t>
            </a:r>
          </a:p>
          <a:p>
            <a:pPr marL="171450" indent="-171450">
              <a:buFont typeface="Arial" panose="020B0604020202020204" pitchFamily="34" charset="0"/>
              <a:buChar char="•"/>
            </a:pPr>
            <a:r>
              <a:rPr lang="en-GB" sz="700">
                <a:solidFill>
                  <a:srgbClr val="002060"/>
                </a:solidFill>
              </a:rPr>
              <a:t>Recognise that people have different beliefs and celebrate special times in different ways. </a:t>
            </a:r>
          </a:p>
          <a:p>
            <a:pPr marL="171450" indent="-171450">
              <a:buFont typeface="Arial" panose="020B0604020202020204" pitchFamily="34" charset="0"/>
              <a:buChar char="•"/>
            </a:pPr>
            <a:r>
              <a:rPr lang="en-GB" sz="700">
                <a:solidFill>
                  <a:srgbClr val="002060"/>
                </a:solidFill>
              </a:rPr>
              <a:t>Recognise some similarities and differences between life in this country and life in other countries.</a:t>
            </a:r>
          </a:p>
          <a:p>
            <a:pPr marL="171450" indent="-171450">
              <a:buFont typeface="Arial" panose="020B0604020202020204" pitchFamily="34" charset="0"/>
              <a:buChar char="•"/>
            </a:pPr>
            <a:r>
              <a:rPr lang="en-GB" sz="700">
                <a:solidFill>
                  <a:srgbClr val="002060"/>
                </a:solidFill>
              </a:rPr>
              <a:t> Explore the natural world around them. </a:t>
            </a:r>
          </a:p>
          <a:p>
            <a:pPr marL="171450" indent="-171450">
              <a:buFont typeface="Arial" panose="020B0604020202020204" pitchFamily="34" charset="0"/>
              <a:buChar char="•"/>
            </a:pPr>
            <a:r>
              <a:rPr lang="en-GB" sz="700">
                <a:solidFill>
                  <a:srgbClr val="002060"/>
                </a:solidFill>
              </a:rPr>
              <a:t>Describe what they see, hear and feel whilst outside. </a:t>
            </a:r>
          </a:p>
          <a:p>
            <a:pPr marL="171450" indent="-171450">
              <a:buFont typeface="Arial" panose="020B0604020202020204" pitchFamily="34" charset="0"/>
              <a:buChar char="•"/>
            </a:pPr>
            <a:r>
              <a:rPr lang="en-GB" sz="700">
                <a:solidFill>
                  <a:srgbClr val="002060"/>
                </a:solidFill>
              </a:rPr>
              <a:t>Recognise some environments that are different to the one in which they live. • Understand the effect of changing seasons on the natural world around them.</a:t>
            </a:r>
          </a:p>
        </p:txBody>
      </p:sp>
      <p:sp>
        <p:nvSpPr>
          <p:cNvPr id="11" name="TextBox 10">
            <a:extLst>
              <a:ext uri="{FF2B5EF4-FFF2-40B4-BE49-F238E27FC236}">
                <a16:creationId xmlns:a16="http://schemas.microsoft.com/office/drawing/2014/main" id="{40CBE977-261D-4276-BE82-E3E272C141E9}"/>
              </a:ext>
            </a:extLst>
          </p:cNvPr>
          <p:cNvSpPr txBox="1"/>
          <p:nvPr/>
        </p:nvSpPr>
        <p:spPr>
          <a:xfrm>
            <a:off x="6442934" y="3703460"/>
            <a:ext cx="2187381" cy="2862322"/>
          </a:xfrm>
          <a:prstGeom prst="rect">
            <a:avLst/>
          </a:prstGeom>
          <a:noFill/>
        </p:spPr>
        <p:txBody>
          <a:bodyPr wrap="square" rtlCol="0">
            <a:spAutoFit/>
          </a:bodyPr>
          <a:lstStyle/>
          <a:p>
            <a:r>
              <a:rPr lang="en-GB" sz="900">
                <a:solidFill>
                  <a:srgbClr val="002060"/>
                </a:solidFill>
              </a:rPr>
              <a:t>Children at the expected level of development will:-</a:t>
            </a:r>
          </a:p>
          <a:p>
            <a:pPr marL="171450" indent="-171450">
              <a:buFont typeface="Arial" panose="020B0604020202020204" pitchFamily="34" charset="0"/>
              <a:buChar char="•"/>
            </a:pPr>
            <a:r>
              <a:rPr lang="en-GB" sz="900">
                <a:solidFill>
                  <a:srgbClr val="002060"/>
                </a:solidFill>
              </a:rPr>
              <a:t>Describe their immediate environment using knowledge from observation, discussion, stories, non-fiction texts and maps</a:t>
            </a:r>
          </a:p>
          <a:p>
            <a:pPr marL="171450" indent="-171450">
              <a:buFont typeface="Arial" panose="020B0604020202020204" pitchFamily="34" charset="0"/>
              <a:buChar char="•"/>
            </a:pPr>
            <a:r>
              <a:rPr lang="en-GB" sz="900">
                <a:solidFill>
                  <a:srgbClr val="002060"/>
                </a:solidFill>
              </a:rPr>
              <a:t>Explain some similarities and differences between life in this country and life in other countries, drawing on knowledge from stories, non-fiction texts and (when appropriate) maps.</a:t>
            </a:r>
          </a:p>
          <a:p>
            <a:pPr marL="171450" indent="-171450">
              <a:buFont typeface="Arial" panose="020B0604020202020204" pitchFamily="34" charset="0"/>
              <a:buChar char="•"/>
            </a:pPr>
            <a:r>
              <a:rPr lang="en-GB" sz="900">
                <a:solidFill>
                  <a:srgbClr val="002060"/>
                </a:solidFill>
              </a:rPr>
              <a:t>Know some similarities and differences between the natural world around them and contrasting environments, drawing on their experiences and what has been read in class.</a:t>
            </a:r>
          </a:p>
          <a:p>
            <a:pPr marL="171450" indent="-171450">
              <a:buFont typeface="Arial" panose="020B0604020202020204" pitchFamily="34" charset="0"/>
              <a:buChar char="•"/>
            </a:pPr>
            <a:endParaRPr lang="en-GB" sz="900">
              <a:solidFill>
                <a:srgbClr val="44375E"/>
              </a:solidFill>
            </a:endParaRPr>
          </a:p>
        </p:txBody>
      </p:sp>
      <p:pic>
        <p:nvPicPr>
          <p:cNvPr id="19" name="Graphic 18" descr="Globe with solid fill">
            <a:extLst>
              <a:ext uri="{FF2B5EF4-FFF2-40B4-BE49-F238E27FC236}">
                <a16:creationId xmlns:a16="http://schemas.microsoft.com/office/drawing/2014/main" id="{33000C27-845E-41C0-B734-36DEBCE3BF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25537" y="166396"/>
            <a:ext cx="604388" cy="604388"/>
          </a:xfrm>
          <a:prstGeom prst="rect">
            <a:avLst/>
          </a:prstGeom>
        </p:spPr>
      </p:pic>
    </p:spTree>
    <p:extLst>
      <p:ext uri="{BB962C8B-B14F-4D97-AF65-F5344CB8AC3E}">
        <p14:creationId xmlns:p14="http://schemas.microsoft.com/office/powerpoint/2010/main" val="324638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2AA71-9C9D-8B0B-D331-C9E60EFE7DD9}"/>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6AC468C6-075D-A3D4-EF04-3371D40BE247}"/>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202AF2BC-2C4B-39B0-AEA3-DA14E971DDD7}"/>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F3807D4-37D9-919F-0519-C01B944D9EAF}"/>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FBA69420-8332-8B72-B0D0-DF79508E290C}"/>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B33D9EC5-0A37-A07B-64BA-B445591B6A38}"/>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FDBD9157-0B20-C5A6-C7BE-2B59B9F96C37}"/>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6B94558F-CBBF-ECBA-9E67-ED861E5CF333}"/>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8E3416FB-CCC0-A5F3-472E-0F060A62F7B0}"/>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4</a:t>
            </a:r>
          </a:p>
        </p:txBody>
      </p:sp>
      <p:graphicFrame>
        <p:nvGraphicFramePr>
          <p:cNvPr id="8" name="Table 7">
            <a:extLst>
              <a:ext uri="{FF2B5EF4-FFF2-40B4-BE49-F238E27FC236}">
                <a16:creationId xmlns:a16="http://schemas.microsoft.com/office/drawing/2014/main" id="{A6822925-5CD1-17DA-A942-4BC4244FAC29}"/>
              </a:ext>
            </a:extLst>
          </p:cNvPr>
          <p:cNvGraphicFramePr>
            <a:graphicFrameLocks noGrp="1"/>
          </p:cNvGraphicFramePr>
          <p:nvPr>
            <p:extLst>
              <p:ext uri="{D42A27DB-BD31-4B8C-83A1-F6EECF244321}">
                <p14:modId xmlns:p14="http://schemas.microsoft.com/office/powerpoint/2010/main" val="423868223"/>
              </p:ext>
            </p:extLst>
          </p:nvPr>
        </p:nvGraphicFramePr>
        <p:xfrm>
          <a:off x="59915" y="868480"/>
          <a:ext cx="9762859" cy="5838538"/>
        </p:xfrm>
        <a:graphic>
          <a:graphicData uri="http://schemas.openxmlformats.org/drawingml/2006/table">
            <a:tbl>
              <a:tblPr firstRow="1" bandRow="1">
                <a:tableStyleId>{8A107856-5554-42FB-B03E-39F5DBC370BA}</a:tableStyleId>
              </a:tblPr>
              <a:tblGrid>
                <a:gridCol w="451518">
                  <a:extLst>
                    <a:ext uri="{9D8B030D-6E8A-4147-A177-3AD203B41FA5}">
                      <a16:colId xmlns:a16="http://schemas.microsoft.com/office/drawing/2014/main" val="3993469012"/>
                    </a:ext>
                  </a:extLst>
                </a:gridCol>
                <a:gridCol w="908410">
                  <a:extLst>
                    <a:ext uri="{9D8B030D-6E8A-4147-A177-3AD203B41FA5}">
                      <a16:colId xmlns:a16="http://schemas.microsoft.com/office/drawing/2014/main" val="62550763"/>
                    </a:ext>
                  </a:extLst>
                </a:gridCol>
                <a:gridCol w="1207885">
                  <a:extLst>
                    <a:ext uri="{9D8B030D-6E8A-4147-A177-3AD203B41FA5}">
                      <a16:colId xmlns:a16="http://schemas.microsoft.com/office/drawing/2014/main" val="1504996340"/>
                    </a:ext>
                  </a:extLst>
                </a:gridCol>
                <a:gridCol w="3933117">
                  <a:extLst>
                    <a:ext uri="{9D8B030D-6E8A-4147-A177-3AD203B41FA5}">
                      <a16:colId xmlns:a16="http://schemas.microsoft.com/office/drawing/2014/main" val="1503854659"/>
                    </a:ext>
                  </a:extLst>
                </a:gridCol>
                <a:gridCol w="3261929">
                  <a:extLst>
                    <a:ext uri="{9D8B030D-6E8A-4147-A177-3AD203B41FA5}">
                      <a16:colId xmlns:a16="http://schemas.microsoft.com/office/drawing/2014/main" val="799716772"/>
                    </a:ext>
                  </a:extLst>
                </a:gridCol>
              </a:tblGrid>
              <a:tr h="705920">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NC objectives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The Big Idea</a:t>
                      </a:r>
                      <a:endParaRPr lang="en-GB" sz="1100" dirty="0">
                        <a:effectLst/>
                        <a:latin typeface="+mj-lt"/>
                        <a:ea typeface="Calibri"/>
                        <a:cs typeface="Times New Roman"/>
                      </a:endParaRPr>
                    </a:p>
                    <a:p>
                      <a:pPr algn="ctr">
                        <a:lnSpc>
                          <a:spcPct val="107000"/>
                        </a:lnSpc>
                        <a:spcAft>
                          <a:spcPts val="0"/>
                        </a:spcAft>
                      </a:pPr>
                      <a:endParaRPr lang="en-GB" sz="1100" dirty="0">
                        <a:effectLst/>
                        <a:latin typeface="+mj-lt"/>
                        <a:ea typeface="Calibri"/>
                        <a:cs typeface="Times New Roman"/>
                      </a:endParaRPr>
                    </a:p>
                    <a:p>
                      <a:pPr algn="ctr">
                        <a:lnSpc>
                          <a:spcPct val="107000"/>
                        </a:lnSpc>
                        <a:spcAft>
                          <a:spcPts val="0"/>
                        </a:spcAft>
                      </a:pPr>
                      <a:r>
                        <a:rPr lang="en-GB" sz="1000" b="1" dirty="0">
                          <a:effectLst/>
                          <a:latin typeface="+mj-lt"/>
                          <a:ea typeface="Calibri"/>
                          <a:cs typeface="Times New Roman"/>
                        </a:rPr>
                        <a:t>Substantive Concepts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781712">
                <a:tc>
                  <a:txBody>
                    <a:bodyPr/>
                    <a:lstStyle/>
                    <a:p>
                      <a:pPr>
                        <a:lnSpc>
                          <a:spcPct val="107000"/>
                        </a:lnSpc>
                        <a:spcAft>
                          <a:spcPts val="0"/>
                        </a:spcAft>
                      </a:pPr>
                      <a:r>
                        <a:rPr lang="en-GB" sz="750" b="1" dirty="0">
                          <a:effectLst/>
                          <a:latin typeface="+mn-lt"/>
                          <a:ea typeface="Calibri"/>
                          <a:cs typeface="Times New Roman"/>
                        </a:rPr>
                        <a:t>Year 4 Summer</a:t>
                      </a:r>
                      <a:endParaRPr lang="en-US" dirty="0"/>
                    </a:p>
                    <a:p>
                      <a:pPr lvl="0">
                        <a:lnSpc>
                          <a:spcPct val="107000"/>
                        </a:lnSpc>
                        <a:spcAft>
                          <a:spcPts val="0"/>
                        </a:spcAft>
                        <a:buNone/>
                      </a:pPr>
                      <a:r>
                        <a:rPr lang="en-GB" sz="750" b="1" dirty="0">
                          <a:effectLst/>
                          <a:latin typeface="+mn-lt"/>
                          <a:ea typeface="Calibri"/>
                          <a:cs typeface="Times New Roman"/>
                        </a:rPr>
                        <a:t>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800" b="0" i="0" u="none" strike="noStrike" noProof="0" dirty="0">
                          <a:effectLst/>
                        </a:rPr>
                        <a:t>Study the environment al regions of Europe, Russia, North and South America.</a:t>
                      </a:r>
                      <a:endParaRPr lang="en-GB" dirty="0"/>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900" b="0" i="0" u="none" strike="noStrike" noProof="0" dirty="0">
                          <a:effectLst/>
                          <a:latin typeface="United Curriculum"/>
                        </a:rPr>
                        <a:t>Locational knowledge: - locate the world’s countries, using maps to focus on Europe (including the location of Russia) and North and South America, concentrating on their environmental regions, key physical and human characteristics, countries, and major cities </a:t>
                      </a:r>
                      <a:endParaRPr lang="en-US" dirty="0"/>
                    </a:p>
                  </a:txBody>
                  <a:tcPr marL="68580" marR="68580" marT="0" marB="0"/>
                </a:tc>
                <a:tc>
                  <a:txBody>
                    <a:bodyPr/>
                    <a:lstStyle/>
                    <a:p>
                      <a:pPr lvl="0">
                        <a:buNone/>
                      </a:pPr>
                      <a:r>
                        <a:rPr lang="en-GB" sz="900" b="0" i="0" u="none" strike="noStrike" noProof="0" dirty="0">
                          <a:latin typeface="United Curriculum"/>
                        </a:rPr>
                        <a:t>LOCATION – </a:t>
                      </a:r>
                      <a:endParaRPr lang="en-US" dirty="0"/>
                    </a:p>
                    <a:p>
                      <a:pPr lvl="0">
                        <a:buNone/>
                      </a:pPr>
                      <a:r>
                        <a:rPr lang="en-GB" sz="900" b="0" i="0" u="none" strike="noStrike" noProof="0" dirty="0">
                          <a:latin typeface="United Curriculum"/>
                        </a:rPr>
                        <a:t>The place where something is found.</a:t>
                      </a:r>
                      <a:endParaRPr lang="en-US" dirty="0"/>
                    </a:p>
                    <a:p>
                      <a:pPr lvl="0">
                        <a:buNone/>
                      </a:pPr>
                      <a:endParaRPr lang="en-GB" sz="900" b="0" i="0" u="none" strike="noStrike" noProof="0">
                        <a:latin typeface="United Curriculum"/>
                      </a:endParaRPr>
                    </a:p>
                    <a:p>
                      <a:pPr lvl="0">
                        <a:buNone/>
                      </a:pPr>
                      <a:r>
                        <a:rPr lang="en-GB" sz="900" b="0" i="0" u="none" strike="noStrike" noProof="0" dirty="0">
                          <a:latin typeface="United Curriculum"/>
                        </a:rPr>
                        <a:t>GEOGRAPHICAL SKILLS - </a:t>
                      </a:r>
                      <a:endParaRPr lang="en-US" dirty="0"/>
                    </a:p>
                    <a:p>
                      <a:pPr lvl="0">
                        <a:buNone/>
                      </a:pPr>
                      <a:r>
                        <a:rPr lang="en-GB" sz="900" b="0" i="0" u="none" strike="noStrike" noProof="0" dirty="0">
                          <a:latin typeface="United Curriculum"/>
                        </a:rPr>
                        <a:t>The use of maps, atlases and globes to know and explain more about location and a place. Identifying physical and human features to explain what places are like.</a:t>
                      </a:r>
                      <a:endParaRPr lang="en-US" dirty="0"/>
                    </a:p>
                    <a:p>
                      <a:pPr lvl="0">
                        <a:buNone/>
                      </a:pPr>
                      <a:endParaRPr lang="en-GB" sz="900" b="0" i="0" u="none" strike="noStrike" noProof="0">
                        <a:latin typeface="United Curriculum"/>
                      </a:endParaRPr>
                    </a:p>
                    <a:p>
                      <a:pPr lvl="0">
                        <a:buNone/>
                      </a:pPr>
                      <a:r>
                        <a:rPr lang="en-GB" sz="900" b="0" i="0" u="none" strike="noStrike" noProof="0" dirty="0">
                          <a:latin typeface="United Curriculum"/>
                        </a:rPr>
                        <a:t>FIELDWORK - Collecting and using information to know more and explain what a location or place is like.</a:t>
                      </a:r>
                      <a:endParaRPr lang="en-US" dirty="0"/>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dirty="0">
                          <a:effectLst/>
                          <a:latin typeface="United Curriculum"/>
                        </a:rPr>
                        <a:t>Pupils should know that:</a:t>
                      </a:r>
                      <a:endParaRPr lang="en-US" dirty="0"/>
                    </a:p>
                    <a:p>
                      <a:pPr lvl="0">
                        <a:lnSpc>
                          <a:spcPct val="107000"/>
                        </a:lnSpc>
                        <a:spcAft>
                          <a:spcPts val="0"/>
                        </a:spcAft>
                        <a:buNone/>
                      </a:pPr>
                      <a:r>
                        <a:rPr lang="en-GB" sz="900" b="0" i="0" u="none" strike="noStrike" noProof="0" dirty="0">
                          <a:effectLst/>
                          <a:latin typeface="United Curriculum"/>
                        </a:rPr>
                        <a:t>- There are 6 environmental regions on Earth: temperate, Mediterranean, snow, polar, Equatorial and arid. </a:t>
                      </a:r>
                      <a:endParaRPr lang="en-US" dirty="0"/>
                    </a:p>
                    <a:p>
                      <a:pPr lvl="0">
                        <a:lnSpc>
                          <a:spcPct val="107000"/>
                        </a:lnSpc>
                        <a:spcAft>
                          <a:spcPts val="0"/>
                        </a:spcAft>
                        <a:buNone/>
                      </a:pPr>
                      <a:r>
                        <a:rPr lang="en-GB" sz="900" b="0" i="0" u="none" strike="noStrike" noProof="0" dirty="0">
                          <a:effectLst/>
                          <a:latin typeface="United Curriculum"/>
                        </a:rPr>
                        <a:t>- Temperate regions have warm or hot summers and colder winters. </a:t>
                      </a:r>
                      <a:endParaRPr lang="en-US" dirty="0"/>
                    </a:p>
                    <a:p>
                      <a:pPr lvl="0">
                        <a:lnSpc>
                          <a:spcPct val="107000"/>
                        </a:lnSpc>
                        <a:spcAft>
                          <a:spcPts val="0"/>
                        </a:spcAft>
                        <a:buNone/>
                      </a:pPr>
                      <a:r>
                        <a:rPr lang="en-GB" sz="900" b="0" i="0" u="none" strike="noStrike" noProof="0" dirty="0">
                          <a:effectLst/>
                          <a:latin typeface="United Curriculum"/>
                        </a:rPr>
                        <a:t>- Mediterranean regions have a hot and dry summer. The winter is cooler with some rainfall, but barely any frost. </a:t>
                      </a:r>
                      <a:endParaRPr lang="en-US" dirty="0"/>
                    </a:p>
                    <a:p>
                      <a:pPr lvl="0">
                        <a:lnSpc>
                          <a:spcPct val="107000"/>
                        </a:lnSpc>
                        <a:spcAft>
                          <a:spcPts val="0"/>
                        </a:spcAft>
                        <a:buNone/>
                      </a:pPr>
                      <a:r>
                        <a:rPr lang="en-GB" sz="900" b="0" i="0" u="none" strike="noStrike" noProof="0" dirty="0">
                          <a:effectLst/>
                          <a:latin typeface="United Curriculum"/>
                        </a:rPr>
                        <a:t>- Snow regions have long and cold winters, short summers and rapid changes in the spring and autumn. </a:t>
                      </a:r>
                      <a:endParaRPr lang="en-US" dirty="0"/>
                    </a:p>
                    <a:p>
                      <a:pPr lvl="0">
                        <a:lnSpc>
                          <a:spcPct val="107000"/>
                        </a:lnSpc>
                        <a:spcAft>
                          <a:spcPts val="0"/>
                        </a:spcAft>
                        <a:buNone/>
                      </a:pPr>
                      <a:r>
                        <a:rPr lang="en-GB" sz="900" b="0" i="0" u="none" strike="noStrike" noProof="0" dirty="0">
                          <a:effectLst/>
                          <a:latin typeface="United Curriculum"/>
                        </a:rPr>
                        <a:t>- Polar regions are very, very cold (up to -60 degrees Celsius in the Arctic). </a:t>
                      </a:r>
                      <a:endParaRPr lang="en-US" dirty="0"/>
                    </a:p>
                    <a:p>
                      <a:pPr lvl="0">
                        <a:lnSpc>
                          <a:spcPct val="107000"/>
                        </a:lnSpc>
                        <a:spcAft>
                          <a:spcPts val="0"/>
                        </a:spcAft>
                        <a:buNone/>
                      </a:pPr>
                      <a:r>
                        <a:rPr lang="en-GB" sz="900" b="0" i="0" u="none" strike="noStrike" noProof="0" dirty="0">
                          <a:effectLst/>
                          <a:latin typeface="United Curriculum"/>
                        </a:rPr>
                        <a:t>- Equatorial regions are tropical (warm and wet). These are found between the Tropic of Cancer and the Tropic of Capricorn. - Arid regions are deserts which are the hottest and driest regions with no or little rainfall. </a:t>
                      </a:r>
                      <a:endParaRPr lang="en-US" dirty="0"/>
                    </a:p>
                    <a:p>
                      <a:pPr lvl="0">
                        <a:lnSpc>
                          <a:spcPct val="107000"/>
                        </a:lnSpc>
                        <a:spcAft>
                          <a:spcPts val="0"/>
                        </a:spcAft>
                        <a:buNone/>
                      </a:pPr>
                      <a:r>
                        <a:rPr lang="en-GB" sz="900" b="0" i="0" u="none" strike="noStrike" noProof="0" dirty="0">
                          <a:effectLst/>
                          <a:latin typeface="United Curriculum"/>
                        </a:rPr>
                        <a:t>- Europe has temperate, Mediterranean, snow and polar regions. - Russia is the largest country in the world and spans two continents. It has snow, polar and temperate regions. - North America has all 6 environmental regions. - South America has temperate, Mediterranean, arid, polar and equatorial regions.</a:t>
                      </a:r>
                      <a:endParaRPr lang="en-US" dirty="0"/>
                    </a:p>
                  </a:txBody>
                  <a:tcPr marL="68580" marR="68580" marT="0" marB="0"/>
                </a:tc>
                <a:extLst>
                  <a:ext uri="{0D108BD9-81ED-4DB2-BD59-A6C34878D82A}">
                    <a16:rowId xmlns:a16="http://schemas.microsoft.com/office/drawing/2014/main" val="956065142"/>
                  </a:ext>
                </a:extLst>
              </a:tr>
              <a:tr h="322706">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28200">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C518C494-818D-4DE1-92F2-52D95A9126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chart with text on it&#10;&#10;AI-generated content may be incorrect.">
            <a:extLst>
              <a:ext uri="{FF2B5EF4-FFF2-40B4-BE49-F238E27FC236}">
                <a16:creationId xmlns:a16="http://schemas.microsoft.com/office/drawing/2014/main" id="{416B8B1B-8911-267C-1370-6DFB66E909FF}"/>
              </a:ext>
            </a:extLst>
          </p:cNvPr>
          <p:cNvPicPr>
            <a:picLocks noChangeAspect="1"/>
          </p:cNvPicPr>
          <p:nvPr/>
        </p:nvPicPr>
        <p:blipFill>
          <a:blip r:embed="rId5"/>
          <a:stretch>
            <a:fillRect/>
          </a:stretch>
        </p:blipFill>
        <p:spPr>
          <a:xfrm>
            <a:off x="2665504" y="1650321"/>
            <a:ext cx="3879310" cy="1840364"/>
          </a:xfrm>
          <a:prstGeom prst="rect">
            <a:avLst/>
          </a:prstGeom>
        </p:spPr>
      </p:pic>
      <p:pic>
        <p:nvPicPr>
          <p:cNvPr id="7" name="Picture 6" descr="A close-up of a text&#10;&#10;AI-generated content may be incorrect.">
            <a:extLst>
              <a:ext uri="{FF2B5EF4-FFF2-40B4-BE49-F238E27FC236}">
                <a16:creationId xmlns:a16="http://schemas.microsoft.com/office/drawing/2014/main" id="{C6DBE8CE-CF31-4EF5-27D6-063382BE312E}"/>
              </a:ext>
            </a:extLst>
          </p:cNvPr>
          <p:cNvPicPr>
            <a:picLocks noChangeAspect="1"/>
          </p:cNvPicPr>
          <p:nvPr/>
        </p:nvPicPr>
        <p:blipFill>
          <a:blip r:embed="rId6"/>
          <a:stretch>
            <a:fillRect/>
          </a:stretch>
        </p:blipFill>
        <p:spPr>
          <a:xfrm>
            <a:off x="489661" y="5773635"/>
            <a:ext cx="6355310" cy="609600"/>
          </a:xfrm>
          <a:prstGeom prst="rect">
            <a:avLst/>
          </a:prstGeom>
        </p:spPr>
      </p:pic>
      <p:pic>
        <p:nvPicPr>
          <p:cNvPr id="10" name="Picture 9" descr="A close-up of a sign&#10;&#10;AI-generated content may be incorrect.">
            <a:extLst>
              <a:ext uri="{FF2B5EF4-FFF2-40B4-BE49-F238E27FC236}">
                <a16:creationId xmlns:a16="http://schemas.microsoft.com/office/drawing/2014/main" id="{4F8903FF-0771-3FDD-159D-24D5A02B9A50}"/>
              </a:ext>
            </a:extLst>
          </p:cNvPr>
          <p:cNvPicPr>
            <a:picLocks noChangeAspect="1"/>
          </p:cNvPicPr>
          <p:nvPr/>
        </p:nvPicPr>
        <p:blipFill>
          <a:blip r:embed="rId7"/>
          <a:stretch>
            <a:fillRect/>
          </a:stretch>
        </p:blipFill>
        <p:spPr>
          <a:xfrm>
            <a:off x="7169031" y="5772614"/>
            <a:ext cx="2563086" cy="600075"/>
          </a:xfrm>
          <a:prstGeom prst="rect">
            <a:avLst/>
          </a:prstGeom>
        </p:spPr>
      </p:pic>
    </p:spTree>
    <p:extLst>
      <p:ext uri="{BB962C8B-B14F-4D97-AF65-F5344CB8AC3E}">
        <p14:creationId xmlns:p14="http://schemas.microsoft.com/office/powerpoint/2010/main" val="39241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C262-37EC-C34B-2A6A-35E28BA259C1}"/>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5964EBFF-133D-1107-B731-C69541898432}"/>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872587A1-E2FA-86AE-2D22-B95C188E82F3}"/>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002023C5-99F5-7C88-2855-A0E623ACA6EC}"/>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F93DE966-D3EA-1F91-7AD7-797A0FEA7745}"/>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078C1F11-A76F-6A16-90CE-50368F77786F}"/>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5A3A76FF-DD76-E733-CF24-560EB63F2009}"/>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14C5A089-784D-39C1-6EE7-18ED0FC6F90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A17B82A4-A296-E35D-9C2B-063C6489D8FE}"/>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5</a:t>
            </a:r>
          </a:p>
        </p:txBody>
      </p:sp>
      <p:graphicFrame>
        <p:nvGraphicFramePr>
          <p:cNvPr id="8" name="Table 7">
            <a:extLst>
              <a:ext uri="{FF2B5EF4-FFF2-40B4-BE49-F238E27FC236}">
                <a16:creationId xmlns:a16="http://schemas.microsoft.com/office/drawing/2014/main" id="{84335B2A-326E-56C2-69C4-6B8DDC82A3B8}"/>
              </a:ext>
            </a:extLst>
          </p:cNvPr>
          <p:cNvGraphicFramePr>
            <a:graphicFrameLocks noGrp="1"/>
          </p:cNvGraphicFramePr>
          <p:nvPr>
            <p:extLst>
              <p:ext uri="{D42A27DB-BD31-4B8C-83A1-F6EECF244321}">
                <p14:modId xmlns:p14="http://schemas.microsoft.com/office/powerpoint/2010/main" val="3920708202"/>
              </p:ext>
            </p:extLst>
          </p:nvPr>
        </p:nvGraphicFramePr>
        <p:xfrm>
          <a:off x="59915" y="868480"/>
          <a:ext cx="9762822" cy="5595457"/>
        </p:xfrm>
        <a:graphic>
          <a:graphicData uri="http://schemas.openxmlformats.org/drawingml/2006/table">
            <a:tbl>
              <a:tblPr firstRow="1" bandRow="1">
                <a:tableStyleId>{8A107856-5554-42FB-B03E-39F5DBC370BA}</a:tableStyleId>
              </a:tblPr>
              <a:tblGrid>
                <a:gridCol w="519091">
                  <a:extLst>
                    <a:ext uri="{9D8B030D-6E8A-4147-A177-3AD203B41FA5}">
                      <a16:colId xmlns:a16="http://schemas.microsoft.com/office/drawing/2014/main" val="3993469012"/>
                    </a:ext>
                  </a:extLst>
                </a:gridCol>
                <a:gridCol w="668829">
                  <a:extLst>
                    <a:ext uri="{9D8B030D-6E8A-4147-A177-3AD203B41FA5}">
                      <a16:colId xmlns:a16="http://schemas.microsoft.com/office/drawing/2014/main" val="62550763"/>
                    </a:ext>
                  </a:extLst>
                </a:gridCol>
                <a:gridCol w="818567">
                  <a:extLst>
                    <a:ext uri="{9D8B030D-6E8A-4147-A177-3AD203B41FA5}">
                      <a16:colId xmlns:a16="http://schemas.microsoft.com/office/drawing/2014/main" val="1504996340"/>
                    </a:ext>
                  </a:extLst>
                </a:gridCol>
                <a:gridCol w="3623653">
                  <a:extLst>
                    <a:ext uri="{9D8B030D-6E8A-4147-A177-3AD203B41FA5}">
                      <a16:colId xmlns:a16="http://schemas.microsoft.com/office/drawing/2014/main" val="1503854659"/>
                    </a:ext>
                  </a:extLst>
                </a:gridCol>
                <a:gridCol w="4132682">
                  <a:extLst>
                    <a:ext uri="{9D8B030D-6E8A-4147-A177-3AD203B41FA5}">
                      <a16:colId xmlns:a16="http://schemas.microsoft.com/office/drawing/2014/main" val="799716772"/>
                    </a:ext>
                  </a:extLst>
                </a:gridCol>
              </a:tblGrid>
              <a:tr h="705920">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900" b="1" dirty="0">
                          <a:effectLst/>
                          <a:latin typeface="+mj-lt"/>
                          <a:ea typeface="Calibri"/>
                          <a:cs typeface="Times New Roman"/>
                        </a:rPr>
                        <a:t>NC objectives</a:t>
                      </a:r>
                      <a:endParaRPr lang="en-GB" sz="9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900" b="1" dirty="0">
                          <a:effectLst/>
                          <a:latin typeface="+mj-lt"/>
                          <a:ea typeface="Calibri"/>
                          <a:cs typeface="Times New Roman"/>
                        </a:rPr>
                        <a:t>The Big Idea</a:t>
                      </a:r>
                      <a:endParaRPr lang="en-GB" sz="900" dirty="0">
                        <a:effectLst/>
                        <a:latin typeface="+mj-lt"/>
                        <a:ea typeface="Calibri"/>
                        <a:cs typeface="Times New Roman"/>
                      </a:endParaRPr>
                    </a:p>
                    <a:p>
                      <a:pPr algn="ctr">
                        <a:lnSpc>
                          <a:spcPct val="107000"/>
                        </a:lnSpc>
                        <a:spcAft>
                          <a:spcPts val="0"/>
                        </a:spcAft>
                      </a:pPr>
                      <a:endParaRPr lang="en-GB" sz="900">
                        <a:effectLst/>
                        <a:latin typeface="+mj-lt"/>
                        <a:ea typeface="Calibri"/>
                        <a:cs typeface="Times New Roman"/>
                      </a:endParaRPr>
                    </a:p>
                    <a:p>
                      <a:pPr algn="ctr">
                        <a:lnSpc>
                          <a:spcPct val="107000"/>
                        </a:lnSpc>
                        <a:spcAft>
                          <a:spcPts val="0"/>
                        </a:spcAft>
                      </a:pPr>
                      <a:r>
                        <a:rPr lang="en-GB" sz="900" b="1" dirty="0">
                          <a:effectLst/>
                          <a:latin typeface="+mj-lt"/>
                          <a:ea typeface="Calibri"/>
                          <a:cs typeface="Times New Roman"/>
                        </a:rPr>
                        <a:t>Substantive Concepts</a:t>
                      </a:r>
                      <a:endParaRPr lang="en-GB" sz="9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781712">
                <a:tc>
                  <a:txBody>
                    <a:bodyPr/>
                    <a:lstStyle/>
                    <a:p>
                      <a:pPr>
                        <a:lnSpc>
                          <a:spcPct val="107000"/>
                        </a:lnSpc>
                        <a:spcAft>
                          <a:spcPts val="0"/>
                        </a:spcAft>
                      </a:pPr>
                      <a:r>
                        <a:rPr lang="en-GB" sz="750" b="1" dirty="0">
                          <a:effectLst/>
                          <a:latin typeface="+mn-lt"/>
                          <a:ea typeface="Calibri"/>
                          <a:cs typeface="Times New Roman"/>
                        </a:rPr>
                        <a:t>Year 5 Autumn</a:t>
                      </a:r>
                    </a:p>
                    <a:p>
                      <a:pPr lvl="0">
                        <a:lnSpc>
                          <a:spcPct val="107000"/>
                        </a:lnSpc>
                        <a:spcAft>
                          <a:spcPts val="0"/>
                        </a:spcAft>
                        <a:buNone/>
                      </a:pPr>
                      <a:r>
                        <a:rPr lang="en-GB" sz="750" b="1" dirty="0">
                          <a:effectLst/>
                          <a:latin typeface="+mn-lt"/>
                          <a:ea typeface="Calibri"/>
                          <a:cs typeface="Times New Roman"/>
                        </a:rPr>
                        <a:t>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800" b="0" i="0" u="none" strike="noStrike" noProof="0" dirty="0">
                          <a:effectLst/>
                        </a:rPr>
                        <a:t>Study the environment al regions of Europe, Russia, North and South America.</a:t>
                      </a:r>
                      <a:endParaRPr lang="en-GB" dirty="0"/>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800" b="0" i="0" u="none" strike="noStrike" noProof="0" dirty="0">
                          <a:effectLst/>
                        </a:rPr>
                        <a:t>Locational knowledge: </a:t>
                      </a:r>
                      <a:endParaRPr lang="en-US" sz="800" dirty="0"/>
                    </a:p>
                    <a:p>
                      <a:pPr lvl="0" algn="l">
                        <a:spcAft>
                          <a:spcPts val="0"/>
                        </a:spcAft>
                        <a:buNone/>
                      </a:pPr>
                      <a:r>
                        <a:rPr lang="en-GB" sz="800" b="0" i="0" u="none" strike="noStrike" noProof="0" dirty="0">
                          <a:effectLst/>
                        </a:rPr>
                        <a:t>- locate the world’s countries, using maps to focus on Europe  and North and South America, concentrating on their environmental regions, key physical and human characteristics, countries, and major cities </a:t>
                      </a:r>
                      <a:endParaRPr lang="en-US" sz="800" dirty="0"/>
                    </a:p>
                  </a:txBody>
                  <a:tcPr marL="68580" marR="68580" marT="0" marB="0"/>
                </a:tc>
                <a:tc>
                  <a:txBody>
                    <a:bodyPr/>
                    <a:lstStyle/>
                    <a:p>
                      <a:pPr lvl="0">
                        <a:buNone/>
                      </a:pPr>
                      <a:r>
                        <a:rPr lang="en-GB" sz="800" b="0" i="0" u="none" strike="noStrike" noProof="0" dirty="0"/>
                        <a:t>LOCATION – The place where something is found. </a:t>
                      </a:r>
                      <a:endParaRPr lang="en-US" sz="800" dirty="0"/>
                    </a:p>
                    <a:p>
                      <a:pPr lvl="0">
                        <a:buNone/>
                      </a:pPr>
                      <a:endParaRPr lang="en-GB" sz="800" b="0" i="0" u="none" strike="noStrike" noProof="0"/>
                    </a:p>
                    <a:p>
                      <a:pPr lvl="0">
                        <a:buNone/>
                      </a:pPr>
                      <a:r>
                        <a:rPr lang="en-GB" sz="800" b="0" i="0" u="none" strike="noStrike" noProof="0" dirty="0"/>
                        <a:t>PLACE – what a place is like and how it is connected to other places.</a:t>
                      </a:r>
                      <a:endParaRPr lang="en-US" sz="800" dirty="0"/>
                    </a:p>
                    <a:p>
                      <a:pPr lvl="0">
                        <a:buNone/>
                      </a:pPr>
                      <a:endParaRPr lang="en-GB" sz="800" b="0" i="0" u="none" strike="noStrike" noProof="0"/>
                    </a:p>
                    <a:p>
                      <a:pPr lvl="0">
                        <a:buNone/>
                      </a:pPr>
                      <a:r>
                        <a:rPr lang="en-GB" sz="800" b="0" i="0" u="none" strike="noStrike" noProof="0" dirty="0"/>
                        <a:t>HUMAN FEATURES – The built environment that was made by humans. PHYSICAL FEATURES – The natural environment and shaped by nature.</a:t>
                      </a:r>
                      <a:endParaRPr lang="en-US" sz="800" dirty="0"/>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dirty="0">
                          <a:effectLst/>
                        </a:rPr>
                        <a:t>Pupils should know that: </a:t>
                      </a:r>
                      <a:endParaRPr lang="en-US" sz="900" dirty="0"/>
                    </a:p>
                    <a:p>
                      <a:pPr lvl="0">
                        <a:lnSpc>
                          <a:spcPct val="107000"/>
                        </a:lnSpc>
                        <a:spcAft>
                          <a:spcPts val="0"/>
                        </a:spcAft>
                        <a:buNone/>
                      </a:pPr>
                      <a:r>
                        <a:rPr lang="en-GB" sz="900" b="0" i="0" u="none" strike="noStrike" noProof="0" dirty="0">
                          <a:effectLst/>
                        </a:rPr>
                        <a:t>- There are seven continents: Europe, Asia, Australia, Antarctica, North America, South America and Africa. </a:t>
                      </a:r>
                      <a:endParaRPr lang="en-US" sz="900" dirty="0"/>
                    </a:p>
                    <a:p>
                      <a:pPr lvl="0">
                        <a:lnSpc>
                          <a:spcPct val="107000"/>
                        </a:lnSpc>
                        <a:spcAft>
                          <a:spcPts val="0"/>
                        </a:spcAft>
                        <a:buNone/>
                      </a:pPr>
                      <a:r>
                        <a:rPr lang="en-GB" sz="900" b="0" i="0" u="none" strike="noStrike" noProof="0" dirty="0">
                          <a:effectLst/>
                        </a:rPr>
                        <a:t>- The world is divide into the northern and southern hemisphere. </a:t>
                      </a:r>
                      <a:endParaRPr lang="en-US" sz="900" dirty="0"/>
                    </a:p>
                    <a:p>
                      <a:pPr lvl="0">
                        <a:lnSpc>
                          <a:spcPct val="107000"/>
                        </a:lnSpc>
                        <a:spcAft>
                          <a:spcPts val="0"/>
                        </a:spcAft>
                        <a:buNone/>
                      </a:pPr>
                      <a:r>
                        <a:rPr lang="en-GB" sz="900" b="0" i="0" u="none" strike="noStrike" noProof="0" dirty="0">
                          <a:effectLst/>
                        </a:rPr>
                        <a:t>- Latitude and longitude can be used to locate places around the world. </a:t>
                      </a:r>
                      <a:endParaRPr lang="en-US" sz="900" dirty="0"/>
                    </a:p>
                    <a:p>
                      <a:pPr lvl="0">
                        <a:lnSpc>
                          <a:spcPct val="107000"/>
                        </a:lnSpc>
                        <a:spcAft>
                          <a:spcPts val="0"/>
                        </a:spcAft>
                        <a:buNone/>
                      </a:pPr>
                      <a:r>
                        <a:rPr lang="en-GB" sz="900" b="0" i="0" u="none" strike="noStrike" noProof="0" dirty="0">
                          <a:effectLst/>
                        </a:rPr>
                        <a:t>- There are 44 countries in Europe; 23 countries in North and 12 in South America. </a:t>
                      </a:r>
                      <a:endParaRPr lang="en-US" sz="900" dirty="0"/>
                    </a:p>
                    <a:p>
                      <a:pPr lvl="0">
                        <a:lnSpc>
                          <a:spcPct val="107000"/>
                        </a:lnSpc>
                        <a:spcAft>
                          <a:spcPts val="0"/>
                        </a:spcAft>
                        <a:buNone/>
                      </a:pPr>
                      <a:r>
                        <a:rPr lang="en-GB" sz="900" b="0" i="0" u="none" strike="noStrike" noProof="0" dirty="0">
                          <a:effectLst/>
                        </a:rPr>
                        <a:t>- A city is a large urban settlement that is densely populated.</a:t>
                      </a:r>
                      <a:endParaRPr lang="en-US" sz="900" dirty="0"/>
                    </a:p>
                    <a:p>
                      <a:pPr lvl="0">
                        <a:lnSpc>
                          <a:spcPct val="107000"/>
                        </a:lnSpc>
                        <a:spcAft>
                          <a:spcPts val="0"/>
                        </a:spcAft>
                        <a:buNone/>
                      </a:pPr>
                      <a:r>
                        <a:rPr lang="en-GB" sz="900" b="0" i="0" u="none" strike="noStrike" noProof="0" dirty="0">
                          <a:effectLst/>
                        </a:rPr>
                        <a:t>- The two main languages in South America are Portuguese and Spanish.</a:t>
                      </a:r>
                      <a:endParaRPr lang="en-US" sz="900" dirty="0"/>
                    </a:p>
                    <a:p>
                      <a:pPr lvl="0">
                        <a:lnSpc>
                          <a:spcPct val="107000"/>
                        </a:lnSpc>
                        <a:spcAft>
                          <a:spcPts val="0"/>
                        </a:spcAft>
                        <a:buNone/>
                      </a:pPr>
                      <a:r>
                        <a:rPr lang="en-GB" sz="900" b="0" i="0" u="none" strike="noStrike" noProof="0" dirty="0">
                          <a:effectLst/>
                        </a:rPr>
                        <a:t> - Europe has a greater population than North America and it has the most spoken languages. </a:t>
                      </a:r>
                      <a:endParaRPr lang="en-US" sz="900" dirty="0"/>
                    </a:p>
                    <a:p>
                      <a:pPr lvl="0">
                        <a:lnSpc>
                          <a:spcPct val="107000"/>
                        </a:lnSpc>
                        <a:spcAft>
                          <a:spcPts val="0"/>
                        </a:spcAft>
                        <a:buNone/>
                      </a:pPr>
                      <a:r>
                        <a:rPr lang="en-GB" sz="900" b="0" i="0" u="none" strike="noStrike" noProof="0" dirty="0">
                          <a:effectLst/>
                        </a:rPr>
                        <a:t>- A biome is a region with a specific climate and where animals and plants are adapted to live there. </a:t>
                      </a:r>
                      <a:endParaRPr lang="en-US" sz="900" dirty="0"/>
                    </a:p>
                    <a:p>
                      <a:pPr lvl="0">
                        <a:lnSpc>
                          <a:spcPct val="107000"/>
                        </a:lnSpc>
                        <a:spcAft>
                          <a:spcPts val="0"/>
                        </a:spcAft>
                        <a:buNone/>
                      </a:pPr>
                      <a:r>
                        <a:rPr lang="en-GB" sz="900" b="0" i="0" u="none" strike="noStrike" noProof="0" dirty="0">
                          <a:effectLst/>
                        </a:rPr>
                        <a:t>- There are 8 major biomes: tundra, taiga, steppe, desert, mixed forest. Tropical, savannah and montane. </a:t>
                      </a:r>
                      <a:endParaRPr lang="en-US" sz="900" dirty="0"/>
                    </a:p>
                    <a:p>
                      <a:pPr lvl="0">
                        <a:lnSpc>
                          <a:spcPct val="107000"/>
                        </a:lnSpc>
                        <a:spcAft>
                          <a:spcPts val="0"/>
                        </a:spcAft>
                        <a:buNone/>
                      </a:pPr>
                      <a:r>
                        <a:rPr lang="en-GB" sz="900" b="0" i="0" u="none" strike="noStrike" noProof="0" dirty="0">
                          <a:effectLst/>
                        </a:rPr>
                        <a:t>- Tundra biomes are treeless and cold. </a:t>
                      </a:r>
                      <a:endParaRPr lang="en-US" sz="900" dirty="0"/>
                    </a:p>
                    <a:p>
                      <a:pPr lvl="0">
                        <a:lnSpc>
                          <a:spcPct val="107000"/>
                        </a:lnSpc>
                        <a:spcAft>
                          <a:spcPts val="0"/>
                        </a:spcAft>
                        <a:buNone/>
                      </a:pPr>
                      <a:r>
                        <a:rPr lang="en-GB" sz="900" b="0" i="0" u="none" strike="noStrike" noProof="0" dirty="0">
                          <a:effectLst/>
                        </a:rPr>
                        <a:t>- Taiga biomes are cold conifer forests. </a:t>
                      </a:r>
                      <a:endParaRPr lang="en-US" sz="900" dirty="0"/>
                    </a:p>
                    <a:p>
                      <a:pPr lvl="0">
                        <a:lnSpc>
                          <a:spcPct val="107000"/>
                        </a:lnSpc>
                        <a:spcAft>
                          <a:spcPts val="0"/>
                        </a:spcAft>
                        <a:buNone/>
                      </a:pPr>
                      <a:r>
                        <a:rPr lang="en-GB" sz="900" b="0" i="0" u="none" strike="noStrike" noProof="0" dirty="0">
                          <a:effectLst/>
                        </a:rPr>
                        <a:t>- Steppe biomes have dry grassland further away from the equator.</a:t>
                      </a:r>
                      <a:endParaRPr lang="en-US" sz="900" dirty="0"/>
                    </a:p>
                    <a:p>
                      <a:pPr lvl="0">
                        <a:lnSpc>
                          <a:spcPct val="107000"/>
                        </a:lnSpc>
                        <a:spcAft>
                          <a:spcPts val="0"/>
                        </a:spcAft>
                        <a:buNone/>
                      </a:pPr>
                      <a:r>
                        <a:rPr lang="en-GB" sz="900" b="0" i="0" u="none" strike="noStrike" noProof="0" dirty="0">
                          <a:effectLst/>
                        </a:rPr>
                        <a:t> - Desert biomes are large, dry and arid. This also include Antarctica. </a:t>
                      </a:r>
                      <a:endParaRPr lang="en-US" sz="900" dirty="0"/>
                    </a:p>
                    <a:p>
                      <a:pPr lvl="0">
                        <a:lnSpc>
                          <a:spcPct val="107000"/>
                        </a:lnSpc>
                        <a:spcAft>
                          <a:spcPts val="0"/>
                        </a:spcAft>
                        <a:buNone/>
                      </a:pPr>
                      <a:r>
                        <a:rPr lang="en-GB" sz="900" b="0" i="0" u="none" strike="noStrike" noProof="0" dirty="0">
                          <a:effectLst/>
                        </a:rPr>
                        <a:t>- Mixed forest biomes have evergreen and deciduous trees. - Tropical biomes have a hot and wet climate. </a:t>
                      </a:r>
                      <a:endParaRPr lang="en-US" sz="900" dirty="0"/>
                    </a:p>
                    <a:p>
                      <a:pPr lvl="0">
                        <a:lnSpc>
                          <a:spcPct val="107000"/>
                        </a:lnSpc>
                        <a:spcAft>
                          <a:spcPts val="0"/>
                        </a:spcAft>
                        <a:buNone/>
                      </a:pPr>
                      <a:r>
                        <a:rPr lang="en-GB" sz="900" b="0" i="0" u="none" strike="noStrike" noProof="0" dirty="0">
                          <a:effectLst/>
                        </a:rPr>
                        <a:t>- Savanna biomes have dry grassland, with a few trees nearer the equator.</a:t>
                      </a:r>
                      <a:endParaRPr lang="en-US" sz="900" dirty="0"/>
                    </a:p>
                    <a:p>
                      <a:pPr lvl="0">
                        <a:lnSpc>
                          <a:spcPct val="107000"/>
                        </a:lnSpc>
                        <a:spcAft>
                          <a:spcPts val="0"/>
                        </a:spcAft>
                        <a:buNone/>
                      </a:pPr>
                      <a:r>
                        <a:rPr lang="en-GB" sz="900" b="0" i="0" u="none" strike="noStrike" noProof="0" dirty="0">
                          <a:effectLst/>
                        </a:rPr>
                        <a:t> - Montane biomes are colder with mountains and trees. </a:t>
                      </a:r>
                      <a:endParaRPr lang="en-US" sz="900" dirty="0"/>
                    </a:p>
                    <a:p>
                      <a:pPr lvl="0">
                        <a:lnSpc>
                          <a:spcPct val="107000"/>
                        </a:lnSpc>
                        <a:spcAft>
                          <a:spcPts val="0"/>
                        </a:spcAft>
                        <a:buNone/>
                      </a:pPr>
                      <a:r>
                        <a:rPr lang="en-GB" sz="900" b="0" i="0" u="none" strike="noStrike" noProof="0" dirty="0">
                          <a:effectLst/>
                        </a:rPr>
                        <a:t>- The greatest mountain range in Europe is the Alps; in North America it is the Rock Mountains and in South America it is the Andes.</a:t>
                      </a:r>
                      <a:endParaRPr lang="en-US" dirty="0"/>
                    </a:p>
                  </a:txBody>
                  <a:tcPr marL="68580" marR="68580" marT="0" marB="0"/>
                </a:tc>
                <a:extLst>
                  <a:ext uri="{0D108BD9-81ED-4DB2-BD59-A6C34878D82A}">
                    <a16:rowId xmlns:a16="http://schemas.microsoft.com/office/drawing/2014/main" val="956065142"/>
                  </a:ext>
                </a:extLst>
              </a:tr>
              <a:tr h="322706">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758672">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DB4C99F9-E54B-C9F5-872B-0A0AB5355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4" name="Picture 3">
            <a:extLst>
              <a:ext uri="{FF2B5EF4-FFF2-40B4-BE49-F238E27FC236}">
                <a16:creationId xmlns:a16="http://schemas.microsoft.com/office/drawing/2014/main" id="{C8BA1CDD-819D-D0B6-2F60-0A201EA26C0E}"/>
              </a:ext>
            </a:extLst>
          </p:cNvPr>
          <p:cNvPicPr>
            <a:picLocks noChangeAspect="1"/>
          </p:cNvPicPr>
          <p:nvPr/>
        </p:nvPicPr>
        <p:blipFill>
          <a:blip r:embed="rId5"/>
          <a:stretch>
            <a:fillRect/>
          </a:stretch>
        </p:blipFill>
        <p:spPr>
          <a:xfrm>
            <a:off x="2130535" y="1649946"/>
            <a:ext cx="3461390" cy="1509971"/>
          </a:xfrm>
          <a:prstGeom prst="rect">
            <a:avLst/>
          </a:prstGeom>
        </p:spPr>
      </p:pic>
      <p:pic>
        <p:nvPicPr>
          <p:cNvPr id="6" name="Picture 5" descr="A white background with black text&#10;&#10;AI-generated content may be incorrect.">
            <a:extLst>
              <a:ext uri="{FF2B5EF4-FFF2-40B4-BE49-F238E27FC236}">
                <a16:creationId xmlns:a16="http://schemas.microsoft.com/office/drawing/2014/main" id="{4A45A36C-8BF4-02DB-A691-6C721778CFD6}"/>
              </a:ext>
            </a:extLst>
          </p:cNvPr>
          <p:cNvPicPr>
            <a:picLocks noChangeAspect="1"/>
          </p:cNvPicPr>
          <p:nvPr/>
        </p:nvPicPr>
        <p:blipFill>
          <a:blip r:embed="rId6"/>
          <a:stretch>
            <a:fillRect/>
          </a:stretch>
        </p:blipFill>
        <p:spPr>
          <a:xfrm>
            <a:off x="1180977" y="5881022"/>
            <a:ext cx="4901116" cy="706140"/>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2D777AF2-8B60-F717-090C-D96EBBF3294C}"/>
              </a:ext>
            </a:extLst>
          </p:cNvPr>
          <p:cNvPicPr>
            <a:picLocks noChangeAspect="1"/>
          </p:cNvPicPr>
          <p:nvPr/>
        </p:nvPicPr>
        <p:blipFill>
          <a:blip r:embed="rId7"/>
          <a:stretch>
            <a:fillRect/>
          </a:stretch>
        </p:blipFill>
        <p:spPr>
          <a:xfrm>
            <a:off x="6539903" y="5922512"/>
            <a:ext cx="1772538" cy="613178"/>
          </a:xfrm>
          <a:prstGeom prst="rect">
            <a:avLst/>
          </a:prstGeom>
        </p:spPr>
      </p:pic>
      <p:pic>
        <p:nvPicPr>
          <p:cNvPr id="11" name="Picture 10">
            <a:extLst>
              <a:ext uri="{FF2B5EF4-FFF2-40B4-BE49-F238E27FC236}">
                <a16:creationId xmlns:a16="http://schemas.microsoft.com/office/drawing/2014/main" id="{74275189-1001-D908-3870-3931BB647DCF}"/>
              </a:ext>
            </a:extLst>
          </p:cNvPr>
          <p:cNvPicPr>
            <a:picLocks noChangeAspect="1"/>
          </p:cNvPicPr>
          <p:nvPr/>
        </p:nvPicPr>
        <p:blipFill>
          <a:blip r:embed="rId8"/>
          <a:stretch>
            <a:fillRect/>
          </a:stretch>
        </p:blipFill>
        <p:spPr>
          <a:xfrm>
            <a:off x="8438158" y="6052659"/>
            <a:ext cx="1181497" cy="342900"/>
          </a:xfrm>
          <a:prstGeom prst="rect">
            <a:avLst/>
          </a:prstGeom>
        </p:spPr>
      </p:pic>
    </p:spTree>
    <p:extLst>
      <p:ext uri="{BB962C8B-B14F-4D97-AF65-F5344CB8AC3E}">
        <p14:creationId xmlns:p14="http://schemas.microsoft.com/office/powerpoint/2010/main" val="9009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7326-B4CA-9128-BCFE-A8C31C53CAC1}"/>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742371AF-4C60-6956-50E9-02F2D24C273F}"/>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9BD16F17-C3CC-AB11-2654-06B77531AF13}"/>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D4AD1296-F226-4759-03A4-EC88FE8180EB}"/>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60FBEA9F-0ED4-420B-6023-F87579FCE558}"/>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D2B9CFD9-10ED-8BDA-A52D-B4FB570533E4}"/>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EDC95CDA-C43C-C2D5-EEF6-A9123882E08E}"/>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60C45B2A-EB5E-9CC8-FD43-32AFF9F00653}"/>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BF72428F-DBFC-BBD9-B4E0-C379397AE7A9}"/>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5</a:t>
            </a:r>
          </a:p>
        </p:txBody>
      </p:sp>
      <p:graphicFrame>
        <p:nvGraphicFramePr>
          <p:cNvPr id="8" name="Table 7">
            <a:extLst>
              <a:ext uri="{FF2B5EF4-FFF2-40B4-BE49-F238E27FC236}">
                <a16:creationId xmlns:a16="http://schemas.microsoft.com/office/drawing/2014/main" id="{0414A8DC-E531-B3C3-348A-32FD98442A7B}"/>
              </a:ext>
            </a:extLst>
          </p:cNvPr>
          <p:cNvGraphicFramePr>
            <a:graphicFrameLocks noGrp="1"/>
          </p:cNvGraphicFramePr>
          <p:nvPr>
            <p:extLst>
              <p:ext uri="{D42A27DB-BD31-4B8C-83A1-F6EECF244321}">
                <p14:modId xmlns:p14="http://schemas.microsoft.com/office/powerpoint/2010/main" val="3868959129"/>
              </p:ext>
            </p:extLst>
          </p:nvPr>
        </p:nvGraphicFramePr>
        <p:xfrm>
          <a:off x="59915" y="868480"/>
          <a:ext cx="9762812" cy="6040256"/>
        </p:xfrm>
        <a:graphic>
          <a:graphicData uri="http://schemas.openxmlformats.org/drawingml/2006/table">
            <a:tbl>
              <a:tblPr firstRow="1" bandRow="1">
                <a:tableStyleId>{8A107856-5554-42FB-B03E-39F5DBC370BA}</a:tableStyleId>
              </a:tblPr>
              <a:tblGrid>
                <a:gridCol w="658847">
                  <a:extLst>
                    <a:ext uri="{9D8B030D-6E8A-4147-A177-3AD203B41FA5}">
                      <a16:colId xmlns:a16="http://schemas.microsoft.com/office/drawing/2014/main" val="3993469012"/>
                    </a:ext>
                  </a:extLst>
                </a:gridCol>
                <a:gridCol w="1667080">
                  <a:extLst>
                    <a:ext uri="{9D8B030D-6E8A-4147-A177-3AD203B41FA5}">
                      <a16:colId xmlns:a16="http://schemas.microsoft.com/office/drawing/2014/main" val="62550763"/>
                    </a:ext>
                  </a:extLst>
                </a:gridCol>
                <a:gridCol w="998248">
                  <a:extLst>
                    <a:ext uri="{9D8B030D-6E8A-4147-A177-3AD203B41FA5}">
                      <a16:colId xmlns:a16="http://schemas.microsoft.com/office/drawing/2014/main" val="1504996340"/>
                    </a:ext>
                  </a:extLst>
                </a:gridCol>
                <a:gridCol w="3813327">
                  <a:extLst>
                    <a:ext uri="{9D8B030D-6E8A-4147-A177-3AD203B41FA5}">
                      <a16:colId xmlns:a16="http://schemas.microsoft.com/office/drawing/2014/main" val="1503854659"/>
                    </a:ext>
                  </a:extLst>
                </a:gridCol>
                <a:gridCol w="2625310">
                  <a:extLst>
                    <a:ext uri="{9D8B030D-6E8A-4147-A177-3AD203B41FA5}">
                      <a16:colId xmlns:a16="http://schemas.microsoft.com/office/drawing/2014/main" val="799716772"/>
                    </a:ext>
                  </a:extLst>
                </a:gridCol>
              </a:tblGrid>
              <a:tr h="705920">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b="1">
                          <a:effectLst/>
                          <a:latin typeface="+mj-lt"/>
                          <a:ea typeface="Calibri"/>
                          <a:cs typeface="Times New Roman"/>
                        </a:rPr>
                        <a:t>NC objectives</a:t>
                      </a:r>
                      <a:endParaRPr lang="en-GB" sz="90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900" b="1">
                          <a:effectLst/>
                          <a:latin typeface="+mj-lt"/>
                          <a:ea typeface="Calibri"/>
                          <a:cs typeface="Times New Roman"/>
                        </a:rPr>
                        <a:t>The Big Idea</a:t>
                      </a:r>
                      <a:endParaRPr lang="en-GB" sz="900">
                        <a:effectLst/>
                        <a:latin typeface="+mj-lt"/>
                        <a:ea typeface="Calibri"/>
                        <a:cs typeface="Times New Roman"/>
                      </a:endParaRPr>
                    </a:p>
                    <a:p>
                      <a:pPr algn="ctr">
                        <a:lnSpc>
                          <a:spcPct val="107000"/>
                        </a:lnSpc>
                        <a:spcAft>
                          <a:spcPts val="0"/>
                        </a:spcAft>
                      </a:pPr>
                      <a:endParaRPr lang="en-GB" sz="900">
                        <a:effectLst/>
                        <a:latin typeface="+mj-lt"/>
                        <a:ea typeface="Calibri"/>
                        <a:cs typeface="Times New Roman"/>
                      </a:endParaRPr>
                    </a:p>
                    <a:p>
                      <a:pPr algn="ctr">
                        <a:lnSpc>
                          <a:spcPct val="107000"/>
                        </a:lnSpc>
                        <a:spcAft>
                          <a:spcPts val="0"/>
                        </a:spcAft>
                      </a:pPr>
                      <a:r>
                        <a:rPr lang="en-GB" sz="900" b="1">
                          <a:effectLst/>
                          <a:latin typeface="+mj-lt"/>
                          <a:ea typeface="Calibri"/>
                          <a:cs typeface="Times New Roman"/>
                        </a:rPr>
                        <a:t>Substantive Concepts</a:t>
                      </a:r>
                      <a:endParaRPr lang="en-GB" sz="90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781712">
                <a:tc>
                  <a:txBody>
                    <a:bodyPr/>
                    <a:lstStyle/>
                    <a:p>
                      <a:pPr>
                        <a:lnSpc>
                          <a:spcPct val="107000"/>
                        </a:lnSpc>
                        <a:spcAft>
                          <a:spcPts val="0"/>
                        </a:spcAft>
                      </a:pPr>
                      <a:r>
                        <a:rPr lang="en-GB" sz="750" b="1">
                          <a:effectLst/>
                          <a:latin typeface="+mn-lt"/>
                          <a:ea typeface="Calibri"/>
                          <a:cs typeface="Times New Roman"/>
                        </a:rPr>
                        <a:t>Year 5 Spring</a:t>
                      </a:r>
                    </a:p>
                    <a:p>
                      <a:pPr lvl="0">
                        <a:lnSpc>
                          <a:spcPct val="107000"/>
                        </a:lnSpc>
                        <a:spcAft>
                          <a:spcPts val="0"/>
                        </a:spcAft>
                        <a:buNone/>
                      </a:pPr>
                      <a:r>
                        <a:rPr lang="en-GB" sz="750" b="1">
                          <a:effectLst/>
                          <a:latin typeface="+mn-lt"/>
                          <a:ea typeface="Calibri"/>
                          <a:cs typeface="Times New Roman"/>
                        </a:rPr>
                        <a:t>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800" b="0" i="0" u="none" strike="noStrike" noProof="0">
                          <a:effectLst/>
                          <a:latin typeface="United Curriculum"/>
                        </a:rPr>
                        <a:t>4 and 6 Figure grid references </a:t>
                      </a:r>
                      <a:endParaRPr lang="en-GB"/>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800" b="0" i="0" u="none" strike="noStrike" noProof="0">
                          <a:effectLst/>
                          <a:latin typeface="United Curriculum"/>
                        </a:rPr>
                        <a:t>Locational knowledge </a:t>
                      </a:r>
                      <a:endParaRPr lang="en-US"/>
                    </a:p>
                    <a:p>
                      <a:pPr lvl="0" algn="l">
                        <a:spcAft>
                          <a:spcPts val="0"/>
                        </a:spcAft>
                        <a:buNone/>
                      </a:pPr>
                      <a:r>
                        <a:rPr lang="en-GB" sz="800" b="0" i="0" u="none" strike="noStrike" noProof="0">
                          <a:effectLst/>
                          <a:latin typeface="United Curriculum"/>
                        </a:rPr>
                        <a:t>- identify the position and significance of latitude, longitude, Equator, Northern Hemisphere, Southern Hemisphere, the Tropics of Cancer and Capricorn, Arctic and Antarctic Circle, the Prime/Greenwich Meridian and time zones (including day and night)</a:t>
                      </a:r>
                      <a:endParaRPr lang="en-US"/>
                    </a:p>
                    <a:p>
                      <a:pPr lvl="0" algn="l">
                        <a:spcAft>
                          <a:spcPts val="0"/>
                        </a:spcAft>
                        <a:buNone/>
                      </a:pPr>
                      <a:endParaRPr lang="en-GB" sz="800" b="0" i="0" u="none" strike="noStrike" noProof="0">
                        <a:effectLst/>
                        <a:latin typeface="United Curriculum"/>
                      </a:endParaRPr>
                    </a:p>
                    <a:p>
                      <a:pPr lvl="0" algn="l">
                        <a:spcAft>
                          <a:spcPts val="0"/>
                        </a:spcAft>
                        <a:buNone/>
                      </a:pPr>
                      <a:r>
                        <a:rPr lang="en-GB" sz="800" b="0" i="0" u="none" strike="noStrike" noProof="0">
                          <a:effectLst/>
                          <a:latin typeface="United Curriculum"/>
                        </a:rPr>
                        <a:t>Geographical skills and fieldwork </a:t>
                      </a:r>
                      <a:endParaRPr lang="en-US"/>
                    </a:p>
                    <a:p>
                      <a:pPr lvl="0" algn="l">
                        <a:spcAft>
                          <a:spcPts val="0"/>
                        </a:spcAft>
                        <a:buNone/>
                      </a:pPr>
                      <a:r>
                        <a:rPr lang="en-GB" sz="800" b="0" i="0" u="none" strike="noStrike" noProof="0">
                          <a:effectLst/>
                          <a:latin typeface="United Curriculum"/>
                        </a:rPr>
                        <a:t>- use maps, atlases, globes and digital/computer mapping to locate countries and describe features studied </a:t>
                      </a:r>
                      <a:endParaRPr lang="en-US"/>
                    </a:p>
                    <a:p>
                      <a:pPr lvl="0" algn="l">
                        <a:spcAft>
                          <a:spcPts val="0"/>
                        </a:spcAft>
                        <a:buNone/>
                      </a:pPr>
                      <a:r>
                        <a:rPr lang="en-GB" sz="800" b="0" i="0" u="none" strike="noStrike" noProof="0">
                          <a:effectLst/>
                          <a:latin typeface="United Curriculum"/>
                        </a:rPr>
                        <a:t>- use the eight points of a compass, four and six-figure grid references, symbols and key (including the use of Ordnance Survey maps) to build their knowledge of the United Kingdom and the wider world </a:t>
                      </a:r>
                      <a:endParaRPr lang="en-US"/>
                    </a:p>
                    <a:p>
                      <a:pPr lvl="0" algn="l">
                        <a:spcAft>
                          <a:spcPts val="0"/>
                        </a:spcAft>
                        <a:buNone/>
                      </a:pPr>
                      <a:r>
                        <a:rPr lang="en-GB" sz="800" b="0" i="0" u="none" strike="noStrike" noProof="0">
                          <a:effectLst/>
                        </a:rPr>
                        <a:t>- use fieldwork to observe, measure, record and present the human and physical features in the local area using a range of methods, including sketch maps, plans and graphs, and digital technologies.</a:t>
                      </a:r>
                      <a:endParaRPr lang="en-US"/>
                    </a:p>
                  </a:txBody>
                  <a:tcPr marL="68580" marR="68580" marT="0" marB="0"/>
                </a:tc>
                <a:tc>
                  <a:txBody>
                    <a:bodyPr/>
                    <a:lstStyle/>
                    <a:p>
                      <a:pPr lvl="0">
                        <a:buNone/>
                      </a:pPr>
                      <a:r>
                        <a:rPr lang="en-GB" sz="800" b="0" i="0" u="none" strike="noStrike" noProof="0">
                          <a:latin typeface="United Curriculum"/>
                        </a:rPr>
                        <a:t>GEOGRAPHICAL SKILLS – The use of maps, atlases and globes to know and explain more about location and a place. Use 4 and 6 figure grid references with precision and accuracy. </a:t>
                      </a:r>
                      <a:endParaRPr lang="en-US"/>
                    </a:p>
                    <a:p>
                      <a:pPr lvl="0">
                        <a:buNone/>
                      </a:pPr>
                      <a:endParaRPr lang="en-GB" sz="800" b="0" i="0" u="none" strike="noStrike" noProof="0">
                        <a:latin typeface="United Curriculum"/>
                      </a:endParaRPr>
                    </a:p>
                    <a:p>
                      <a:pPr lvl="0">
                        <a:buNone/>
                      </a:pPr>
                      <a:r>
                        <a:rPr lang="en-GB" sz="800" b="0" i="0" u="none" strike="noStrike" noProof="0">
                          <a:latin typeface="United Curriculum"/>
                        </a:rPr>
                        <a:t>FIELDWORK – Collecting and using information to know more and explain what a location or place is like. Use 4 and 6 figure grid references to explain location and place.</a:t>
                      </a:r>
                      <a:endParaRPr lang="en-US"/>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latin typeface="United Curriculum"/>
                        </a:rPr>
                        <a:t>Pupils should know that: </a:t>
                      </a:r>
                      <a:endParaRPr lang="en-US"/>
                    </a:p>
                    <a:p>
                      <a:pPr lvl="0">
                        <a:lnSpc>
                          <a:spcPct val="107000"/>
                        </a:lnSpc>
                        <a:spcAft>
                          <a:spcPts val="0"/>
                        </a:spcAft>
                        <a:buNone/>
                      </a:pPr>
                      <a:r>
                        <a:rPr lang="en-GB" sz="900" b="0" i="0" u="none" strike="noStrike" noProof="0">
                          <a:effectLst/>
                          <a:latin typeface="United Curriculum"/>
                        </a:rPr>
                        <a:t>- The Earth has two hemispheres@ north and south.</a:t>
                      </a:r>
                      <a:endParaRPr lang="en-US"/>
                    </a:p>
                    <a:p>
                      <a:pPr lvl="0">
                        <a:lnSpc>
                          <a:spcPct val="107000"/>
                        </a:lnSpc>
                        <a:spcAft>
                          <a:spcPts val="0"/>
                        </a:spcAft>
                        <a:buNone/>
                      </a:pPr>
                      <a:r>
                        <a:rPr lang="en-GB" sz="900" b="0" i="0" u="none" strike="noStrike" noProof="0">
                          <a:effectLst/>
                          <a:latin typeface="United Curriculum"/>
                        </a:rPr>
                        <a:t>- Latitude measures location north or south. </a:t>
                      </a:r>
                      <a:endParaRPr lang="en-US"/>
                    </a:p>
                    <a:p>
                      <a:pPr lvl="0">
                        <a:lnSpc>
                          <a:spcPct val="107000"/>
                        </a:lnSpc>
                        <a:spcAft>
                          <a:spcPts val="0"/>
                        </a:spcAft>
                        <a:buNone/>
                      </a:pPr>
                      <a:r>
                        <a:rPr lang="en-GB" sz="900" b="0" i="0" u="none" strike="noStrike" noProof="0">
                          <a:effectLst/>
                          <a:latin typeface="United Curriculum"/>
                        </a:rPr>
                        <a:t>- There are 90 lines of latitude in each hemisphere, each being 1 degree of latitude. </a:t>
                      </a:r>
                      <a:endParaRPr lang="en-US"/>
                    </a:p>
                    <a:p>
                      <a:pPr lvl="0">
                        <a:lnSpc>
                          <a:spcPct val="107000"/>
                        </a:lnSpc>
                        <a:spcAft>
                          <a:spcPts val="0"/>
                        </a:spcAft>
                        <a:buNone/>
                      </a:pPr>
                      <a:r>
                        <a:rPr lang="en-GB" sz="900" b="0" i="0" u="none" strike="noStrike" noProof="0">
                          <a:effectLst/>
                          <a:latin typeface="United Curriculum"/>
                        </a:rPr>
                        <a:t>- Latitude defines climate regions such as the Equator, Tropics, Arctic and Antarctic. </a:t>
                      </a:r>
                      <a:endParaRPr lang="en-US"/>
                    </a:p>
                    <a:p>
                      <a:pPr lvl="0">
                        <a:lnSpc>
                          <a:spcPct val="107000"/>
                        </a:lnSpc>
                        <a:spcAft>
                          <a:spcPts val="0"/>
                        </a:spcAft>
                        <a:buNone/>
                      </a:pPr>
                      <a:r>
                        <a:rPr lang="en-GB" sz="900" b="0" i="0" u="none" strike="noStrike" noProof="0">
                          <a:effectLst/>
                          <a:latin typeface="United Curriculum"/>
                        </a:rPr>
                        <a:t>- Longitude measures location east and west. There are 360 degrees of longitude called meridians.</a:t>
                      </a:r>
                      <a:endParaRPr lang="en-US"/>
                    </a:p>
                    <a:p>
                      <a:pPr lvl="0">
                        <a:lnSpc>
                          <a:spcPct val="107000"/>
                        </a:lnSpc>
                        <a:spcAft>
                          <a:spcPts val="0"/>
                        </a:spcAft>
                        <a:buNone/>
                      </a:pPr>
                      <a:r>
                        <a:rPr lang="en-GB" sz="900" b="0" i="0" u="none" strike="noStrike" noProof="0">
                          <a:effectLst/>
                          <a:latin typeface="United Curriculum"/>
                        </a:rPr>
                        <a:t> - We can find precise locations using the exact latitude and longitude. </a:t>
                      </a:r>
                      <a:endParaRPr lang="en-US"/>
                    </a:p>
                    <a:p>
                      <a:pPr lvl="0">
                        <a:lnSpc>
                          <a:spcPct val="107000"/>
                        </a:lnSpc>
                        <a:spcAft>
                          <a:spcPts val="0"/>
                        </a:spcAft>
                        <a:buNone/>
                      </a:pPr>
                      <a:r>
                        <a:rPr lang="en-GB" sz="900" b="0" i="0" u="none" strike="noStrike" noProof="0">
                          <a:effectLst/>
                          <a:latin typeface="United Curriculum"/>
                        </a:rPr>
                        <a:t>- 4 figure grid references give the location of a 1km x 1km square. They begin with a two letter reference, then have an Eastings number, followed by a Northings number. </a:t>
                      </a:r>
                      <a:endParaRPr lang="en-US"/>
                    </a:p>
                    <a:p>
                      <a:pPr lvl="0">
                        <a:lnSpc>
                          <a:spcPct val="107000"/>
                        </a:lnSpc>
                        <a:spcAft>
                          <a:spcPts val="0"/>
                        </a:spcAft>
                        <a:buNone/>
                      </a:pPr>
                      <a:r>
                        <a:rPr lang="en-GB" sz="900" b="0" i="0" u="none" strike="noStrike" noProof="0">
                          <a:effectLst/>
                          <a:latin typeface="United Curriculum"/>
                        </a:rPr>
                        <a:t>- 6 figure grid references give a more precise location within a 100m x 100m square. They begin with a two letter reference, followed by a 3-digit Eastings number and a 3-digit Northings number. </a:t>
                      </a:r>
                      <a:endParaRPr lang="en-US"/>
                    </a:p>
                    <a:p>
                      <a:pPr lvl="0">
                        <a:lnSpc>
                          <a:spcPct val="107000"/>
                        </a:lnSpc>
                        <a:spcAft>
                          <a:spcPts val="0"/>
                        </a:spcAft>
                        <a:buNone/>
                      </a:pPr>
                      <a:r>
                        <a:rPr lang="en-GB" sz="900" b="0" i="0" u="none" strike="noStrike" noProof="0">
                          <a:effectLst/>
                          <a:latin typeface="United Curriculum"/>
                        </a:rPr>
                        <a:t>- 4 figure grid references are useful for general locations e.g. woodlands; 6 figure grid references are useful for locating landmarks, buildings etc.</a:t>
                      </a:r>
                      <a:endParaRPr lang="en-US"/>
                    </a:p>
                  </a:txBody>
                  <a:tcPr marL="68580" marR="68580" marT="0" marB="0"/>
                </a:tc>
                <a:extLst>
                  <a:ext uri="{0D108BD9-81ED-4DB2-BD59-A6C34878D82A}">
                    <a16:rowId xmlns:a16="http://schemas.microsoft.com/office/drawing/2014/main" val="956065142"/>
                  </a:ext>
                </a:extLst>
              </a:tr>
              <a:tr h="322706">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988270">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5490B464-8F03-A1DF-46A2-42F7BDC87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white rectangular grid with black text&#10;&#10;AI-generated content may be incorrect.">
            <a:extLst>
              <a:ext uri="{FF2B5EF4-FFF2-40B4-BE49-F238E27FC236}">
                <a16:creationId xmlns:a16="http://schemas.microsoft.com/office/drawing/2014/main" id="{58AA6239-8288-BAA2-7D9C-6C8FACC53980}"/>
              </a:ext>
            </a:extLst>
          </p:cNvPr>
          <p:cNvPicPr>
            <a:picLocks noChangeAspect="1"/>
          </p:cNvPicPr>
          <p:nvPr/>
        </p:nvPicPr>
        <p:blipFill>
          <a:blip r:embed="rId5"/>
          <a:stretch>
            <a:fillRect/>
          </a:stretch>
        </p:blipFill>
        <p:spPr>
          <a:xfrm>
            <a:off x="3406664" y="1646203"/>
            <a:ext cx="3755070" cy="1898512"/>
          </a:xfrm>
          <a:prstGeom prst="rect">
            <a:avLst/>
          </a:prstGeom>
        </p:spPr>
      </p:pic>
      <p:pic>
        <p:nvPicPr>
          <p:cNvPr id="7" name="Picture 6" descr="A diagram of a map skills&#10;&#10;AI-generated content may be incorrect.">
            <a:extLst>
              <a:ext uri="{FF2B5EF4-FFF2-40B4-BE49-F238E27FC236}">
                <a16:creationId xmlns:a16="http://schemas.microsoft.com/office/drawing/2014/main" id="{B76CE6FE-29F8-87AB-8482-A83CCD9EAAD9}"/>
              </a:ext>
            </a:extLst>
          </p:cNvPr>
          <p:cNvPicPr>
            <a:picLocks noChangeAspect="1"/>
          </p:cNvPicPr>
          <p:nvPr/>
        </p:nvPicPr>
        <p:blipFill>
          <a:blip r:embed="rId6"/>
          <a:stretch>
            <a:fillRect/>
          </a:stretch>
        </p:blipFill>
        <p:spPr>
          <a:xfrm>
            <a:off x="1833950" y="5857854"/>
            <a:ext cx="3944675" cy="752475"/>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B2EE209D-4820-5393-F047-B5A4AECD6021}"/>
              </a:ext>
            </a:extLst>
          </p:cNvPr>
          <p:cNvPicPr>
            <a:picLocks noChangeAspect="1"/>
          </p:cNvPicPr>
          <p:nvPr/>
        </p:nvPicPr>
        <p:blipFill>
          <a:blip r:embed="rId7"/>
          <a:stretch>
            <a:fillRect/>
          </a:stretch>
        </p:blipFill>
        <p:spPr>
          <a:xfrm>
            <a:off x="6356849" y="5876904"/>
            <a:ext cx="2667896" cy="714375"/>
          </a:xfrm>
          <a:prstGeom prst="rect">
            <a:avLst/>
          </a:prstGeom>
        </p:spPr>
      </p:pic>
    </p:spTree>
    <p:extLst>
      <p:ext uri="{BB962C8B-B14F-4D97-AF65-F5344CB8AC3E}">
        <p14:creationId xmlns:p14="http://schemas.microsoft.com/office/powerpoint/2010/main" val="19532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A648E-2D70-60F6-A636-88EC7F520EAF}"/>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9BF42572-2E75-58BC-A9C9-C4D15161F29E}"/>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A90C317B-A4E2-3659-FDE0-54F9D94AA1B4}"/>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E050F80C-7F51-FA65-A747-0DE564875440}"/>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6BF1C7FB-1B00-515B-BE91-C0925D82CDCD}"/>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22A8E9CB-1570-4923-05F8-240B36D2BFA2}"/>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3751BF9C-0823-E92F-A403-8A478FAC23F6}"/>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15A19622-6842-4C94-6EE1-1C1FF76082E8}"/>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743F683F-6DDF-7269-18D8-389941840EFA}"/>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5</a:t>
            </a:r>
          </a:p>
        </p:txBody>
      </p:sp>
      <p:graphicFrame>
        <p:nvGraphicFramePr>
          <p:cNvPr id="8" name="Table 7">
            <a:extLst>
              <a:ext uri="{FF2B5EF4-FFF2-40B4-BE49-F238E27FC236}">
                <a16:creationId xmlns:a16="http://schemas.microsoft.com/office/drawing/2014/main" id="{08F9EF1B-FDCE-97C1-FF58-C14B3D0AE256}"/>
              </a:ext>
            </a:extLst>
          </p:cNvPr>
          <p:cNvGraphicFramePr>
            <a:graphicFrameLocks noGrp="1"/>
          </p:cNvGraphicFramePr>
          <p:nvPr>
            <p:extLst>
              <p:ext uri="{D42A27DB-BD31-4B8C-83A1-F6EECF244321}">
                <p14:modId xmlns:p14="http://schemas.microsoft.com/office/powerpoint/2010/main" val="567337916"/>
              </p:ext>
            </p:extLst>
          </p:nvPr>
        </p:nvGraphicFramePr>
        <p:xfrm>
          <a:off x="59915" y="868480"/>
          <a:ext cx="9762787" cy="5878971"/>
        </p:xfrm>
        <a:graphic>
          <a:graphicData uri="http://schemas.openxmlformats.org/drawingml/2006/table">
            <a:tbl>
              <a:tblPr firstRow="1" bandRow="1">
                <a:tableStyleId>{8A107856-5554-42FB-B03E-39F5DBC370BA}</a:tableStyleId>
              </a:tblPr>
              <a:tblGrid>
                <a:gridCol w="658846">
                  <a:extLst>
                    <a:ext uri="{9D8B030D-6E8A-4147-A177-3AD203B41FA5}">
                      <a16:colId xmlns:a16="http://schemas.microsoft.com/office/drawing/2014/main" val="3993469012"/>
                    </a:ext>
                  </a:extLst>
                </a:gridCol>
                <a:gridCol w="688793">
                  <a:extLst>
                    <a:ext uri="{9D8B030D-6E8A-4147-A177-3AD203B41FA5}">
                      <a16:colId xmlns:a16="http://schemas.microsoft.com/office/drawing/2014/main" val="62550763"/>
                    </a:ext>
                  </a:extLst>
                </a:gridCol>
                <a:gridCol w="758669">
                  <a:extLst>
                    <a:ext uri="{9D8B030D-6E8A-4147-A177-3AD203B41FA5}">
                      <a16:colId xmlns:a16="http://schemas.microsoft.com/office/drawing/2014/main" val="1504996340"/>
                    </a:ext>
                  </a:extLst>
                </a:gridCol>
                <a:gridCol w="3553781">
                  <a:extLst>
                    <a:ext uri="{9D8B030D-6E8A-4147-A177-3AD203B41FA5}">
                      <a16:colId xmlns:a16="http://schemas.microsoft.com/office/drawing/2014/main" val="1503854659"/>
                    </a:ext>
                  </a:extLst>
                </a:gridCol>
                <a:gridCol w="4102698">
                  <a:extLst>
                    <a:ext uri="{9D8B030D-6E8A-4147-A177-3AD203B41FA5}">
                      <a16:colId xmlns:a16="http://schemas.microsoft.com/office/drawing/2014/main" val="799716772"/>
                    </a:ext>
                  </a:extLst>
                </a:gridCol>
              </a:tblGrid>
              <a:tr h="705920">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800" b="1">
                          <a:effectLst/>
                          <a:latin typeface="+mj-lt"/>
                          <a:ea typeface="Calibri"/>
                          <a:cs typeface="Times New Roman"/>
                        </a:rPr>
                        <a:t>NC objectives</a:t>
                      </a:r>
                      <a:endParaRPr lang="en-GB" sz="80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a:effectLst/>
                          <a:latin typeface="+mj-lt"/>
                          <a:ea typeface="Calibri"/>
                          <a:cs typeface="Times New Roman"/>
                        </a:rPr>
                        <a:t>The Big Idea</a:t>
                      </a:r>
                      <a:endParaRPr lang="en-GB" sz="800">
                        <a:effectLst/>
                        <a:latin typeface="+mj-lt"/>
                        <a:ea typeface="Calibri"/>
                        <a:cs typeface="Times New Roman"/>
                      </a:endParaRPr>
                    </a:p>
                    <a:p>
                      <a:pPr algn="ctr">
                        <a:lnSpc>
                          <a:spcPct val="107000"/>
                        </a:lnSpc>
                        <a:spcAft>
                          <a:spcPts val="0"/>
                        </a:spcAft>
                      </a:pPr>
                      <a:endParaRPr lang="en-GB" sz="800">
                        <a:effectLst/>
                        <a:latin typeface="+mj-lt"/>
                        <a:ea typeface="Calibri"/>
                        <a:cs typeface="Times New Roman"/>
                      </a:endParaRPr>
                    </a:p>
                    <a:p>
                      <a:pPr algn="ctr">
                        <a:lnSpc>
                          <a:spcPct val="107000"/>
                        </a:lnSpc>
                        <a:spcAft>
                          <a:spcPts val="0"/>
                        </a:spcAft>
                      </a:pPr>
                      <a:r>
                        <a:rPr lang="en-GB" sz="800" b="1">
                          <a:effectLst/>
                          <a:latin typeface="+mj-lt"/>
                          <a:ea typeface="Calibri"/>
                          <a:cs typeface="Times New Roman"/>
                        </a:rPr>
                        <a:t>Substantive Concepts</a:t>
                      </a:r>
                      <a:endParaRPr lang="en-GB" sz="80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781712">
                <a:tc>
                  <a:txBody>
                    <a:bodyPr/>
                    <a:lstStyle/>
                    <a:p>
                      <a:pPr>
                        <a:lnSpc>
                          <a:spcPct val="107000"/>
                        </a:lnSpc>
                        <a:spcAft>
                          <a:spcPts val="0"/>
                        </a:spcAft>
                      </a:pPr>
                      <a:r>
                        <a:rPr lang="en-GB" sz="750" b="1">
                          <a:effectLst/>
                          <a:latin typeface="+mn-lt"/>
                          <a:ea typeface="Calibri"/>
                          <a:cs typeface="Times New Roman"/>
                        </a:rPr>
                        <a:t>Year 5 Summer</a:t>
                      </a:r>
                      <a:endParaRPr lang="en-US"/>
                    </a:p>
                    <a:p>
                      <a:pPr lvl="0">
                        <a:lnSpc>
                          <a:spcPct val="107000"/>
                        </a:lnSpc>
                        <a:spcAft>
                          <a:spcPts val="0"/>
                        </a:spcAft>
                        <a:buNone/>
                      </a:pPr>
                      <a:r>
                        <a:rPr lang="en-GB" sz="750" b="1">
                          <a:effectLst/>
                          <a:latin typeface="+mn-lt"/>
                          <a:ea typeface="Calibri"/>
                          <a:cs typeface="Times New Roman"/>
                        </a:rPr>
                        <a:t>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800" b="0" i="0" u="none" strike="noStrike" noProof="0">
                          <a:effectLst/>
                        </a:rPr>
                        <a:t>World Countries, Biomes and Vegetation Belts (REVISIT)</a:t>
                      </a:r>
                      <a:r>
                        <a:rPr lang="en-GB" sz="800" b="0" i="0" u="none" strike="noStrike" noProof="0">
                          <a:effectLst/>
                          <a:latin typeface="United Curriculum"/>
                        </a:rPr>
                        <a:t> </a:t>
                      </a:r>
                      <a:endParaRPr lang="en-GB"/>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800" b="0" i="0" u="none" strike="noStrike" noProof="0">
                          <a:effectLst/>
                        </a:rPr>
                        <a:t>Locational knowledge:</a:t>
                      </a:r>
                      <a:endParaRPr lang="en-US"/>
                    </a:p>
                    <a:p>
                      <a:pPr lvl="0" algn="l">
                        <a:spcAft>
                          <a:spcPts val="0"/>
                        </a:spcAft>
                        <a:buNone/>
                      </a:pPr>
                      <a:endParaRPr lang="en-GB" sz="800" b="0" i="0" u="none" strike="noStrike" noProof="0">
                        <a:effectLst/>
                      </a:endParaRPr>
                    </a:p>
                    <a:p>
                      <a:pPr lvl="0" algn="l">
                        <a:spcAft>
                          <a:spcPts val="0"/>
                        </a:spcAft>
                        <a:buNone/>
                      </a:pPr>
                      <a:r>
                        <a:rPr lang="en-GB" sz="800" b="0" i="0" u="none" strike="noStrike" noProof="0">
                          <a:effectLst/>
                        </a:rPr>
                        <a:t>- locate the world’s countries, using maps to focus on Europe (including the location of Russia) and North and South America, concentrating on their environmental regions, key physical and human characteristics, countries, and major cities </a:t>
                      </a:r>
                      <a:endParaRPr lang="en-US"/>
                    </a:p>
                  </a:txBody>
                  <a:tcPr marL="68580" marR="68580" marT="0" marB="0"/>
                </a:tc>
                <a:tc>
                  <a:txBody>
                    <a:bodyPr/>
                    <a:lstStyle/>
                    <a:p>
                      <a:pPr lvl="0">
                        <a:buNone/>
                      </a:pPr>
                      <a:r>
                        <a:rPr lang="en-GB" sz="800" b="0" i="0" u="none" strike="noStrike" noProof="0"/>
                        <a:t>LOCATION – The place where something is found. </a:t>
                      </a:r>
                      <a:endParaRPr lang="en-US"/>
                    </a:p>
                    <a:p>
                      <a:pPr lvl="0">
                        <a:buNone/>
                      </a:pPr>
                      <a:endParaRPr lang="en-GB" sz="800" b="0" i="0" u="none" strike="noStrike" noProof="0"/>
                    </a:p>
                    <a:p>
                      <a:pPr lvl="0">
                        <a:buNone/>
                      </a:pPr>
                      <a:r>
                        <a:rPr lang="en-GB" sz="800" b="0" i="0" u="none" strike="noStrike" noProof="0"/>
                        <a:t>PLACE – what a place is like and how it is connected to other places.</a:t>
                      </a:r>
                      <a:endParaRPr lang="en-US"/>
                    </a:p>
                    <a:p>
                      <a:pPr lvl="0">
                        <a:buNone/>
                      </a:pPr>
                      <a:endParaRPr lang="en-GB" sz="800" b="0" i="0" u="none" strike="noStrike" noProof="0"/>
                    </a:p>
                    <a:p>
                      <a:pPr lvl="0">
                        <a:buNone/>
                      </a:pPr>
                      <a:r>
                        <a:rPr lang="en-GB" sz="800" b="0" i="0" u="none" strike="noStrike" noProof="0"/>
                        <a:t> HUMAN FEATURES – The built environment that was made by humans.</a:t>
                      </a:r>
                      <a:endParaRPr lang="en-US"/>
                    </a:p>
                    <a:p>
                      <a:pPr lvl="0">
                        <a:buNone/>
                      </a:pPr>
                      <a:endParaRPr lang="en-GB" sz="800" b="0" i="0" u="none" strike="noStrike" noProof="0"/>
                    </a:p>
                    <a:p>
                      <a:pPr lvl="0">
                        <a:buNone/>
                      </a:pPr>
                      <a:r>
                        <a:rPr lang="en-GB" sz="800" b="0" i="0" u="none" strike="noStrike" noProof="0"/>
                        <a:t>PHYSICAL FEATURES – The natural environment and shaped by nature. </a:t>
                      </a:r>
                      <a:endParaRPr lang="en-US"/>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rPr>
                        <a:t>Pupils should know that: </a:t>
                      </a:r>
                      <a:endParaRPr lang="en-US"/>
                    </a:p>
                    <a:p>
                      <a:pPr lvl="0">
                        <a:lnSpc>
                          <a:spcPct val="107000"/>
                        </a:lnSpc>
                        <a:spcAft>
                          <a:spcPts val="0"/>
                        </a:spcAft>
                        <a:buNone/>
                      </a:pPr>
                      <a:r>
                        <a:rPr lang="en-GB" sz="900" b="0" i="0" u="none" strike="noStrike" noProof="0">
                          <a:effectLst/>
                        </a:rPr>
                        <a:t>- There are seven continents: Europe, Asia, Australia, Antarctica, North America, South America and Africa. </a:t>
                      </a:r>
                      <a:endParaRPr lang="en-US"/>
                    </a:p>
                    <a:p>
                      <a:pPr lvl="0">
                        <a:lnSpc>
                          <a:spcPct val="107000"/>
                        </a:lnSpc>
                        <a:spcAft>
                          <a:spcPts val="0"/>
                        </a:spcAft>
                        <a:buNone/>
                      </a:pPr>
                      <a:r>
                        <a:rPr lang="en-GB" sz="900" b="0" i="0" u="none" strike="noStrike" noProof="0">
                          <a:effectLst/>
                        </a:rPr>
                        <a:t>- The world is divide into the northern and southern hemisphere.</a:t>
                      </a:r>
                      <a:endParaRPr lang="en-US"/>
                    </a:p>
                    <a:p>
                      <a:pPr lvl="0">
                        <a:lnSpc>
                          <a:spcPct val="107000"/>
                        </a:lnSpc>
                        <a:spcAft>
                          <a:spcPts val="0"/>
                        </a:spcAft>
                        <a:buNone/>
                      </a:pPr>
                      <a:r>
                        <a:rPr lang="en-GB" sz="900" b="0" i="0" u="none" strike="noStrike" noProof="0">
                          <a:effectLst/>
                        </a:rPr>
                        <a:t> - Latitude and longitude can be used to locate places around the world. </a:t>
                      </a:r>
                      <a:endParaRPr lang="en-US"/>
                    </a:p>
                    <a:p>
                      <a:pPr lvl="0">
                        <a:lnSpc>
                          <a:spcPct val="107000"/>
                        </a:lnSpc>
                        <a:spcAft>
                          <a:spcPts val="0"/>
                        </a:spcAft>
                        <a:buNone/>
                      </a:pPr>
                      <a:r>
                        <a:rPr lang="en-GB" sz="900" b="0" i="0" u="none" strike="noStrike" noProof="0">
                          <a:effectLst/>
                        </a:rPr>
                        <a:t>- There are 44 countries in Europe; 23 countries in North America and 12 in South America. </a:t>
                      </a:r>
                      <a:endParaRPr lang="en-US"/>
                    </a:p>
                    <a:p>
                      <a:pPr lvl="0">
                        <a:lnSpc>
                          <a:spcPct val="107000"/>
                        </a:lnSpc>
                        <a:spcAft>
                          <a:spcPts val="0"/>
                        </a:spcAft>
                        <a:buNone/>
                      </a:pPr>
                      <a:r>
                        <a:rPr lang="en-GB" sz="900" b="0" i="0" u="none" strike="noStrike" noProof="0">
                          <a:effectLst/>
                        </a:rPr>
                        <a:t>- A city is a large urban settlement that is densely populated. - Washington DC is the capital of the USA; Moscow is the capital of Russia; Paris is the capital of France; Madrid is the capital of Spain; Buenos Aires is Argentina’s capital; Berlin is Germany’s.</a:t>
                      </a:r>
                      <a:endParaRPr lang="en-US"/>
                    </a:p>
                    <a:p>
                      <a:pPr lvl="0">
                        <a:lnSpc>
                          <a:spcPct val="107000"/>
                        </a:lnSpc>
                        <a:spcAft>
                          <a:spcPts val="0"/>
                        </a:spcAft>
                        <a:buNone/>
                      </a:pPr>
                      <a:r>
                        <a:rPr lang="en-GB" sz="900" b="0" i="0" u="none" strike="noStrike" noProof="0">
                          <a:effectLst/>
                        </a:rPr>
                        <a:t> - The two main languages in South America are Portuguese and Spanish. - Europe has a greater population than North America and it has the most spoken languages. </a:t>
                      </a:r>
                      <a:endParaRPr lang="en-US"/>
                    </a:p>
                    <a:p>
                      <a:pPr lvl="0">
                        <a:lnSpc>
                          <a:spcPct val="107000"/>
                        </a:lnSpc>
                        <a:spcAft>
                          <a:spcPts val="0"/>
                        </a:spcAft>
                        <a:buNone/>
                      </a:pPr>
                      <a:r>
                        <a:rPr lang="en-GB" sz="900" b="0" i="0" u="none" strike="noStrike" noProof="0">
                          <a:effectLst/>
                        </a:rPr>
                        <a:t>- A biome is a region with a specific climate and where animals and plants are adapted to live there. </a:t>
                      </a:r>
                      <a:endParaRPr lang="en-US"/>
                    </a:p>
                    <a:p>
                      <a:pPr lvl="0">
                        <a:lnSpc>
                          <a:spcPct val="107000"/>
                        </a:lnSpc>
                        <a:spcAft>
                          <a:spcPts val="0"/>
                        </a:spcAft>
                        <a:buNone/>
                      </a:pPr>
                      <a:r>
                        <a:rPr lang="en-GB" sz="900" b="0" i="0" u="none" strike="noStrike" noProof="0">
                          <a:effectLst/>
                        </a:rPr>
                        <a:t>- There are 8 major biomes: tundra, taiga, steppe, desert, mixed forest. Tropical, savannah and montane. </a:t>
                      </a:r>
                      <a:endParaRPr lang="en-US"/>
                    </a:p>
                    <a:p>
                      <a:pPr lvl="0">
                        <a:lnSpc>
                          <a:spcPct val="107000"/>
                        </a:lnSpc>
                        <a:spcAft>
                          <a:spcPts val="0"/>
                        </a:spcAft>
                        <a:buNone/>
                      </a:pPr>
                      <a:r>
                        <a:rPr lang="en-GB" sz="900" b="0" i="0" u="none" strike="noStrike" noProof="0">
                          <a:effectLst/>
                        </a:rPr>
                        <a:t>- Tundra biomes are treeless and cold. </a:t>
                      </a:r>
                      <a:endParaRPr lang="en-US"/>
                    </a:p>
                    <a:p>
                      <a:pPr lvl="0">
                        <a:lnSpc>
                          <a:spcPct val="107000"/>
                        </a:lnSpc>
                        <a:spcAft>
                          <a:spcPts val="0"/>
                        </a:spcAft>
                        <a:buNone/>
                      </a:pPr>
                      <a:r>
                        <a:rPr lang="en-GB" sz="900" b="0" i="0" u="none" strike="noStrike" noProof="0">
                          <a:effectLst/>
                        </a:rPr>
                        <a:t>- Taiga biomes are cold conifer forests. </a:t>
                      </a:r>
                      <a:endParaRPr lang="en-US"/>
                    </a:p>
                    <a:p>
                      <a:pPr lvl="0">
                        <a:lnSpc>
                          <a:spcPct val="107000"/>
                        </a:lnSpc>
                        <a:spcAft>
                          <a:spcPts val="0"/>
                        </a:spcAft>
                        <a:buNone/>
                      </a:pPr>
                      <a:r>
                        <a:rPr lang="en-GB" sz="900" b="0" i="0" u="none" strike="noStrike" noProof="0">
                          <a:effectLst/>
                        </a:rPr>
                        <a:t>- Steppe biomes have dry grassland further away from the equator. </a:t>
                      </a:r>
                      <a:endParaRPr lang="en-US"/>
                    </a:p>
                    <a:p>
                      <a:pPr lvl="0">
                        <a:lnSpc>
                          <a:spcPct val="107000"/>
                        </a:lnSpc>
                        <a:spcAft>
                          <a:spcPts val="0"/>
                        </a:spcAft>
                        <a:buNone/>
                      </a:pPr>
                      <a:r>
                        <a:rPr lang="en-GB" sz="900" b="0" i="0" u="none" strike="noStrike" noProof="0">
                          <a:effectLst/>
                        </a:rPr>
                        <a:t>- Desert biomes are large, dry and sometimes arid. </a:t>
                      </a:r>
                    </a:p>
                    <a:p>
                      <a:pPr lvl="0">
                        <a:lnSpc>
                          <a:spcPct val="107000"/>
                        </a:lnSpc>
                        <a:spcAft>
                          <a:spcPts val="0"/>
                        </a:spcAft>
                        <a:buNone/>
                      </a:pPr>
                      <a:r>
                        <a:rPr lang="en-GB" sz="900" b="0" i="0" u="none" strike="noStrike" noProof="0">
                          <a:effectLst/>
                        </a:rPr>
                        <a:t> - Mixed forest biomes have evergreen and deciduous trees. </a:t>
                      </a:r>
                      <a:endParaRPr lang="en-US"/>
                    </a:p>
                    <a:p>
                      <a:pPr lvl="0">
                        <a:lnSpc>
                          <a:spcPct val="107000"/>
                        </a:lnSpc>
                        <a:spcAft>
                          <a:spcPts val="0"/>
                        </a:spcAft>
                        <a:buNone/>
                      </a:pPr>
                      <a:r>
                        <a:rPr lang="en-GB" sz="900" b="0" i="0" u="none" strike="noStrike" noProof="0">
                          <a:effectLst/>
                        </a:rPr>
                        <a:t>- Tropical biomes have a hot and wet climate. </a:t>
                      </a:r>
                      <a:endParaRPr lang="en-US"/>
                    </a:p>
                    <a:p>
                      <a:pPr lvl="0">
                        <a:lnSpc>
                          <a:spcPct val="107000"/>
                        </a:lnSpc>
                        <a:spcAft>
                          <a:spcPts val="0"/>
                        </a:spcAft>
                        <a:buNone/>
                      </a:pPr>
                      <a:r>
                        <a:rPr lang="en-GB" sz="900" b="0" i="0" u="none" strike="noStrike" noProof="0">
                          <a:effectLst/>
                        </a:rPr>
                        <a:t>- Savanna biomes have dry grassland</a:t>
                      </a:r>
                    </a:p>
                    <a:p>
                      <a:pPr lvl="0">
                        <a:lnSpc>
                          <a:spcPct val="107000"/>
                        </a:lnSpc>
                        <a:spcAft>
                          <a:spcPts val="0"/>
                        </a:spcAft>
                        <a:buNone/>
                      </a:pPr>
                      <a:r>
                        <a:rPr lang="en-GB" sz="900" b="0" i="0" u="none" strike="noStrike" noProof="0">
                          <a:effectLst/>
                        </a:rPr>
                        <a:t>- Montane biomes are colder with mountains and trees. </a:t>
                      </a:r>
                      <a:endParaRPr lang="en-US"/>
                    </a:p>
                    <a:p>
                      <a:pPr lvl="0">
                        <a:lnSpc>
                          <a:spcPct val="107000"/>
                        </a:lnSpc>
                        <a:spcAft>
                          <a:spcPts val="0"/>
                        </a:spcAft>
                        <a:buNone/>
                      </a:pPr>
                      <a:r>
                        <a:rPr lang="en-GB" sz="900" b="0" i="0" u="none" strike="noStrike" noProof="0">
                          <a:effectLst/>
                        </a:rPr>
                        <a:t>- The greatest mountain range in Europe is the Alps; in North America it is the Rock Mountains and in South America, the Andes.</a:t>
                      </a:r>
                      <a:endParaRPr lang="en-US"/>
                    </a:p>
                  </a:txBody>
                  <a:tcPr marL="68580" marR="68580" marT="0" marB="0"/>
                </a:tc>
                <a:extLst>
                  <a:ext uri="{0D108BD9-81ED-4DB2-BD59-A6C34878D82A}">
                    <a16:rowId xmlns:a16="http://schemas.microsoft.com/office/drawing/2014/main" val="956065142"/>
                  </a:ext>
                </a:extLst>
              </a:tr>
              <a:tr h="322706">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748689">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55C66CCF-E823-17A5-1538-0A42F1EE8B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4" name="Picture 3">
            <a:extLst>
              <a:ext uri="{FF2B5EF4-FFF2-40B4-BE49-F238E27FC236}">
                <a16:creationId xmlns:a16="http://schemas.microsoft.com/office/drawing/2014/main" id="{6E2887D8-CE16-EB19-1D4C-3309FFE763E6}"/>
              </a:ext>
            </a:extLst>
          </p:cNvPr>
          <p:cNvPicPr>
            <a:picLocks noChangeAspect="1"/>
          </p:cNvPicPr>
          <p:nvPr/>
        </p:nvPicPr>
        <p:blipFill>
          <a:blip r:embed="rId5"/>
          <a:stretch>
            <a:fillRect/>
          </a:stretch>
        </p:blipFill>
        <p:spPr>
          <a:xfrm>
            <a:off x="2229851" y="1645184"/>
            <a:ext cx="3442468" cy="1451338"/>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351C183A-A468-9B37-FD43-6FBE0BA91181}"/>
              </a:ext>
            </a:extLst>
          </p:cNvPr>
          <p:cNvPicPr>
            <a:picLocks noChangeAspect="1"/>
          </p:cNvPicPr>
          <p:nvPr/>
        </p:nvPicPr>
        <p:blipFill>
          <a:blip r:embed="rId6"/>
          <a:stretch>
            <a:fillRect/>
          </a:stretch>
        </p:blipFill>
        <p:spPr>
          <a:xfrm>
            <a:off x="1502543" y="6102010"/>
            <a:ext cx="4687376" cy="753307"/>
          </a:xfrm>
          <a:prstGeom prst="rect">
            <a:avLst/>
          </a:prstGeom>
        </p:spPr>
      </p:pic>
    </p:spTree>
    <p:extLst>
      <p:ext uri="{BB962C8B-B14F-4D97-AF65-F5344CB8AC3E}">
        <p14:creationId xmlns:p14="http://schemas.microsoft.com/office/powerpoint/2010/main" val="3065658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CB0F-05FE-6738-63C6-1AA561A314E7}"/>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EE5C7026-FB20-341F-C006-07E46D03A4AE}"/>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49768D95-59BD-8186-17CE-C37A3E5AE352}"/>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3E67E131-14A6-8137-D82D-2B6C71732A7D}"/>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E031A9-6C41-AB82-4B9A-A6A49D7C2C32}"/>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E7DB91F-BBC4-875D-9E48-FA68F467A2A8}"/>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F7404B23-60B5-A875-2194-BFA4BC32F1E4}"/>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270845BA-F5F8-5A6C-477C-4E0B1070783C}"/>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069E74BF-D625-6055-DE80-F8150F38C664}"/>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5</a:t>
            </a:r>
          </a:p>
        </p:txBody>
      </p:sp>
      <p:graphicFrame>
        <p:nvGraphicFramePr>
          <p:cNvPr id="8" name="Table 7">
            <a:extLst>
              <a:ext uri="{FF2B5EF4-FFF2-40B4-BE49-F238E27FC236}">
                <a16:creationId xmlns:a16="http://schemas.microsoft.com/office/drawing/2014/main" id="{D1756C34-D593-1E08-CDB4-6A2F188ED329}"/>
              </a:ext>
            </a:extLst>
          </p:cNvPr>
          <p:cNvGraphicFramePr>
            <a:graphicFrameLocks noGrp="1"/>
          </p:cNvGraphicFramePr>
          <p:nvPr>
            <p:extLst>
              <p:ext uri="{D42A27DB-BD31-4B8C-83A1-F6EECF244321}">
                <p14:modId xmlns:p14="http://schemas.microsoft.com/office/powerpoint/2010/main" val="4245859673"/>
              </p:ext>
            </p:extLst>
          </p:nvPr>
        </p:nvGraphicFramePr>
        <p:xfrm>
          <a:off x="59915" y="868480"/>
          <a:ext cx="9762780" cy="5745195"/>
        </p:xfrm>
        <a:graphic>
          <a:graphicData uri="http://schemas.openxmlformats.org/drawingml/2006/table">
            <a:tbl>
              <a:tblPr firstRow="1" bandRow="1">
                <a:tableStyleId>{8A107856-5554-42FB-B03E-39F5DBC370BA}</a:tableStyleId>
              </a:tblPr>
              <a:tblGrid>
                <a:gridCol w="658846">
                  <a:extLst>
                    <a:ext uri="{9D8B030D-6E8A-4147-A177-3AD203B41FA5}">
                      <a16:colId xmlns:a16="http://schemas.microsoft.com/office/drawing/2014/main" val="3993469012"/>
                    </a:ext>
                  </a:extLst>
                </a:gridCol>
                <a:gridCol w="808585">
                  <a:extLst>
                    <a:ext uri="{9D8B030D-6E8A-4147-A177-3AD203B41FA5}">
                      <a16:colId xmlns:a16="http://schemas.microsoft.com/office/drawing/2014/main" val="62550763"/>
                    </a:ext>
                  </a:extLst>
                </a:gridCol>
                <a:gridCol w="938356">
                  <a:extLst>
                    <a:ext uri="{9D8B030D-6E8A-4147-A177-3AD203B41FA5}">
                      <a16:colId xmlns:a16="http://schemas.microsoft.com/office/drawing/2014/main" val="1504996340"/>
                    </a:ext>
                  </a:extLst>
                </a:gridCol>
                <a:gridCol w="3873222">
                  <a:extLst>
                    <a:ext uri="{9D8B030D-6E8A-4147-A177-3AD203B41FA5}">
                      <a16:colId xmlns:a16="http://schemas.microsoft.com/office/drawing/2014/main" val="1503854659"/>
                    </a:ext>
                  </a:extLst>
                </a:gridCol>
                <a:gridCol w="3483771">
                  <a:extLst>
                    <a:ext uri="{9D8B030D-6E8A-4147-A177-3AD203B41FA5}">
                      <a16:colId xmlns:a16="http://schemas.microsoft.com/office/drawing/2014/main" val="799716772"/>
                    </a:ext>
                  </a:extLst>
                </a:gridCol>
              </a:tblGrid>
              <a:tr h="705920">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dirty="0">
                          <a:effectLst/>
                          <a:latin typeface="+mj-lt"/>
                          <a:ea typeface="Calibri"/>
                          <a:cs typeface="Times New Roman"/>
                        </a:rPr>
                        <a:t>NC objectives</a:t>
                      </a:r>
                      <a:endParaRPr lang="en-GB" sz="8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dirty="0">
                          <a:effectLst/>
                          <a:latin typeface="+mj-lt"/>
                          <a:ea typeface="Calibri"/>
                          <a:cs typeface="Times New Roman"/>
                        </a:rPr>
                        <a:t>The Big Idea</a:t>
                      </a:r>
                      <a:endParaRPr lang="en-GB" sz="800" dirty="0">
                        <a:effectLst/>
                        <a:latin typeface="+mj-lt"/>
                        <a:ea typeface="Calibri"/>
                        <a:cs typeface="Times New Roman"/>
                      </a:endParaRPr>
                    </a:p>
                    <a:p>
                      <a:pPr algn="ctr">
                        <a:lnSpc>
                          <a:spcPct val="107000"/>
                        </a:lnSpc>
                        <a:spcAft>
                          <a:spcPts val="0"/>
                        </a:spcAft>
                      </a:pPr>
                      <a:endParaRPr lang="en-GB" sz="800">
                        <a:effectLst/>
                        <a:latin typeface="+mj-lt"/>
                        <a:ea typeface="Calibri"/>
                        <a:cs typeface="Times New Roman"/>
                      </a:endParaRPr>
                    </a:p>
                    <a:p>
                      <a:pPr algn="ctr">
                        <a:lnSpc>
                          <a:spcPct val="107000"/>
                        </a:lnSpc>
                        <a:spcAft>
                          <a:spcPts val="0"/>
                        </a:spcAft>
                      </a:pPr>
                      <a:r>
                        <a:rPr lang="en-GB" sz="800" b="1" dirty="0">
                          <a:effectLst/>
                          <a:latin typeface="+mj-lt"/>
                          <a:ea typeface="Calibri"/>
                          <a:cs typeface="Times New Roman"/>
                        </a:rPr>
                        <a:t>Substantive Concepts</a:t>
                      </a:r>
                      <a:endParaRPr lang="en-GB" sz="8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781712">
                <a:tc>
                  <a:txBody>
                    <a:bodyPr/>
                    <a:lstStyle/>
                    <a:p>
                      <a:pPr>
                        <a:lnSpc>
                          <a:spcPct val="107000"/>
                        </a:lnSpc>
                        <a:spcAft>
                          <a:spcPts val="0"/>
                        </a:spcAft>
                      </a:pPr>
                      <a:r>
                        <a:rPr lang="en-GB" sz="750" b="1" dirty="0">
                          <a:effectLst/>
                          <a:latin typeface="+mn-lt"/>
                          <a:ea typeface="Calibri"/>
                          <a:cs typeface="Times New Roman"/>
                        </a:rPr>
                        <a:t>Year 5 Summer</a:t>
                      </a:r>
                      <a:endParaRPr lang="en-US" dirty="0"/>
                    </a:p>
                    <a:p>
                      <a:pPr lvl="0">
                        <a:lnSpc>
                          <a:spcPct val="107000"/>
                        </a:lnSpc>
                        <a:spcAft>
                          <a:spcPts val="0"/>
                        </a:spcAft>
                        <a:buNone/>
                      </a:pPr>
                      <a:r>
                        <a:rPr lang="en-GB" sz="750" b="1" dirty="0">
                          <a:effectLst/>
                          <a:latin typeface="+mn-lt"/>
                          <a:ea typeface="Calibri"/>
                          <a:cs typeface="Times New Roman"/>
                        </a:rPr>
                        <a:t> Term</a:t>
                      </a:r>
                    </a:p>
                    <a:p>
                      <a:pPr lvl="0">
                        <a:lnSpc>
                          <a:spcPct val="107000"/>
                        </a:lnSpc>
                        <a:spcAft>
                          <a:spcPts val="0"/>
                        </a:spcAft>
                        <a:buNone/>
                      </a:pPr>
                      <a:endParaRPr lang="en-GB" sz="800" b="1">
                        <a:effectLst/>
                        <a:latin typeface="+mn-lt"/>
                        <a:ea typeface="Calibri"/>
                        <a:cs typeface="Times New Roman"/>
                      </a:endParaRPr>
                    </a:p>
                    <a:p>
                      <a:pPr lvl="0">
                        <a:lnSpc>
                          <a:spcPct val="107000"/>
                        </a:lnSpc>
                        <a:spcAft>
                          <a:spcPts val="0"/>
                        </a:spcAft>
                        <a:buNone/>
                      </a:pPr>
                      <a:r>
                        <a:rPr lang="en-GB" sz="800" b="0" i="0" u="none" strike="noStrike" noProof="0" dirty="0">
                          <a:effectLst/>
                        </a:rPr>
                        <a:t>OS Maps and Fieldwork</a:t>
                      </a:r>
                      <a:endParaRPr lang="en-GB" dirty="0"/>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800" b="0" i="0" u="none" strike="noStrike" noProof="0" dirty="0">
                          <a:effectLst/>
                          <a:latin typeface="United Curriculum"/>
                        </a:rPr>
                        <a:t>- use maps, atlases, globes and digital/computer mapping to locate countries and describe features studied </a:t>
                      </a:r>
                      <a:endParaRPr lang="en-US" dirty="0">
                        <a:latin typeface="United Curriculum"/>
                      </a:endParaRPr>
                    </a:p>
                    <a:p>
                      <a:pPr lvl="0" algn="l">
                        <a:spcAft>
                          <a:spcPts val="0"/>
                        </a:spcAft>
                        <a:buNone/>
                      </a:pPr>
                      <a:endParaRPr lang="en-GB" sz="800" b="0" i="0" u="none" strike="noStrike" noProof="0">
                        <a:effectLst/>
                        <a:latin typeface="United Curriculum"/>
                      </a:endParaRPr>
                    </a:p>
                    <a:p>
                      <a:pPr lvl="0" algn="l">
                        <a:spcAft>
                          <a:spcPts val="0"/>
                        </a:spcAft>
                        <a:buNone/>
                      </a:pPr>
                      <a:r>
                        <a:rPr lang="en-GB" sz="800" b="0" i="0" u="none" strike="noStrike" noProof="0" dirty="0">
                          <a:effectLst/>
                          <a:latin typeface="United Curriculum"/>
                        </a:rPr>
                        <a:t>- use the eight points of a compass, four and six-figure grid references, symbols and key (including the use of Ordnance Survey maps) to build their knowledge of the United Kingdom and the wider world </a:t>
                      </a:r>
                      <a:endParaRPr lang="en-US" dirty="0">
                        <a:latin typeface="United Curriculum"/>
                      </a:endParaRPr>
                    </a:p>
                  </a:txBody>
                  <a:tcPr marL="68580" marR="68580" marT="0" marB="0"/>
                </a:tc>
                <a:tc>
                  <a:txBody>
                    <a:bodyPr/>
                    <a:lstStyle/>
                    <a:p>
                      <a:pPr lvl="0">
                        <a:buNone/>
                      </a:pPr>
                      <a:r>
                        <a:rPr lang="en-GB" sz="800" b="0" i="0" u="none" strike="noStrike" noProof="0" dirty="0">
                          <a:latin typeface="United Curriculum"/>
                        </a:rPr>
                        <a:t>GEOGRAPHICAL SKILLS – </a:t>
                      </a:r>
                      <a:endParaRPr lang="en-US" dirty="0"/>
                    </a:p>
                    <a:p>
                      <a:pPr lvl="0">
                        <a:buNone/>
                      </a:pPr>
                      <a:endParaRPr lang="en-GB" sz="800" b="0" i="0" u="none" strike="noStrike" noProof="0">
                        <a:latin typeface="United Curriculum"/>
                      </a:endParaRPr>
                    </a:p>
                    <a:p>
                      <a:pPr lvl="0">
                        <a:buNone/>
                      </a:pPr>
                      <a:r>
                        <a:rPr lang="en-GB" sz="800" b="0" i="0" u="none" strike="noStrike" noProof="0" dirty="0">
                          <a:latin typeface="United Curriculum"/>
                        </a:rPr>
                        <a:t>The use of maps, atlases and globes to know and explain more about location and a place. Use 4 and 6 figure grid references with precision and accuracy.</a:t>
                      </a:r>
                      <a:endParaRPr lang="en-US" dirty="0"/>
                    </a:p>
                    <a:p>
                      <a:pPr lvl="0">
                        <a:buNone/>
                      </a:pPr>
                      <a:endParaRPr lang="en-GB" sz="800" b="0" i="0" u="none" strike="noStrike" noProof="0">
                        <a:latin typeface="United Curriculum"/>
                      </a:endParaRPr>
                    </a:p>
                    <a:p>
                      <a:pPr lvl="0">
                        <a:buNone/>
                      </a:pPr>
                      <a:r>
                        <a:rPr lang="en-GB" sz="800" b="0" i="0" u="none" strike="noStrike" noProof="0" dirty="0">
                          <a:latin typeface="United Curriculum"/>
                        </a:rPr>
                        <a:t>FIELDWORK –</a:t>
                      </a:r>
                      <a:endParaRPr lang="en-US" dirty="0"/>
                    </a:p>
                    <a:p>
                      <a:pPr lvl="0">
                        <a:buNone/>
                      </a:pPr>
                      <a:endParaRPr lang="en-GB" sz="800" b="0" i="0" u="none" strike="noStrike" noProof="0">
                        <a:latin typeface="United Curriculum"/>
                      </a:endParaRPr>
                    </a:p>
                    <a:p>
                      <a:pPr lvl="0">
                        <a:buNone/>
                      </a:pPr>
                      <a:r>
                        <a:rPr lang="en-GB" sz="800" b="0" i="0" u="none" strike="noStrike" noProof="0" dirty="0">
                          <a:latin typeface="United Curriculum"/>
                        </a:rPr>
                        <a:t>Collecting and using information to know more and explain what a location or place is like. Use 4 and 6 figure grid references to explain location and place</a:t>
                      </a:r>
                      <a:r>
                        <a:rPr lang="en-GB" sz="800" b="0" i="0" u="none" strike="noStrike" noProof="0" dirty="0"/>
                        <a:t> </a:t>
                      </a:r>
                      <a:endParaRPr lang="en-US" dirty="0"/>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dirty="0">
                          <a:effectLst/>
                          <a:latin typeface="United Curriculum"/>
                        </a:rPr>
                        <a:t>Pupils should know that: </a:t>
                      </a:r>
                      <a:endParaRPr lang="en-US" dirty="0"/>
                    </a:p>
                    <a:p>
                      <a:pPr lvl="0">
                        <a:lnSpc>
                          <a:spcPct val="107000"/>
                        </a:lnSpc>
                        <a:spcAft>
                          <a:spcPts val="0"/>
                        </a:spcAft>
                        <a:buNone/>
                      </a:pPr>
                      <a:r>
                        <a:rPr lang="en-GB" sz="900" b="0" i="0" u="none" strike="noStrike" noProof="0" dirty="0">
                          <a:effectLst/>
                          <a:latin typeface="United Curriculum"/>
                        </a:rPr>
                        <a:t>- Ordnance Survey comes from ‘cannon or great gun’ and ‘look upon or notice’. </a:t>
                      </a:r>
                      <a:endParaRPr lang="en-US" dirty="0"/>
                    </a:p>
                    <a:p>
                      <a:pPr lvl="0">
                        <a:lnSpc>
                          <a:spcPct val="107000"/>
                        </a:lnSpc>
                        <a:spcAft>
                          <a:spcPts val="0"/>
                        </a:spcAft>
                        <a:buNone/>
                      </a:pPr>
                      <a:r>
                        <a:rPr lang="en-GB" sz="900" b="0" i="0" u="none" strike="noStrike" noProof="0" dirty="0">
                          <a:effectLst/>
                          <a:latin typeface="United Curriculum"/>
                        </a:rPr>
                        <a:t>- Small scale OS maps provide a wider view and are useful for locating cities, towns, motorways, mountains and hails. </a:t>
                      </a:r>
                      <a:endParaRPr lang="en-US" dirty="0"/>
                    </a:p>
                    <a:p>
                      <a:pPr lvl="0">
                        <a:lnSpc>
                          <a:spcPct val="107000"/>
                        </a:lnSpc>
                        <a:spcAft>
                          <a:spcPts val="0"/>
                        </a:spcAft>
                        <a:buNone/>
                      </a:pPr>
                      <a:r>
                        <a:rPr lang="en-GB" sz="900" b="0" i="0" u="none" strike="noStrike" noProof="0" dirty="0">
                          <a:effectLst/>
                          <a:latin typeface="United Curriculum"/>
                        </a:rPr>
                        <a:t>- Large scale OS maps provide a close-up view, useful for locating houses, buildings, river etc. </a:t>
                      </a:r>
                      <a:endParaRPr lang="en-US" dirty="0"/>
                    </a:p>
                    <a:p>
                      <a:pPr lvl="0">
                        <a:lnSpc>
                          <a:spcPct val="107000"/>
                        </a:lnSpc>
                        <a:spcAft>
                          <a:spcPts val="0"/>
                        </a:spcAft>
                        <a:buNone/>
                      </a:pPr>
                      <a:r>
                        <a:rPr lang="en-GB" sz="900" b="0" i="0" u="none" strike="noStrike" noProof="0" dirty="0">
                          <a:effectLst/>
                          <a:latin typeface="United Curriculum"/>
                        </a:rPr>
                        <a:t>- A scale of 1:25000, shows 1cm on the map as 250m on the ground. </a:t>
                      </a:r>
                      <a:endParaRPr lang="en-US" dirty="0"/>
                    </a:p>
                    <a:p>
                      <a:pPr marL="0" lvl="0" indent="0">
                        <a:lnSpc>
                          <a:spcPct val="107000"/>
                        </a:lnSpc>
                        <a:spcAft>
                          <a:spcPts val="0"/>
                        </a:spcAft>
                        <a:buNone/>
                      </a:pPr>
                      <a:r>
                        <a:rPr lang="en-GB" sz="900" b="0" i="0" u="none" strike="noStrike" noProof="0" dirty="0">
                          <a:effectLst/>
                          <a:latin typeface="United Curriculum"/>
                        </a:rPr>
                        <a:t>- 4 figure grid references give the location of a 1km x 1km square. They begin with a two letter reference, then have an Eastings number, followed by a Northings number.</a:t>
                      </a:r>
                      <a:endParaRPr lang="en-US" dirty="0"/>
                    </a:p>
                    <a:p>
                      <a:pPr lvl="0">
                        <a:lnSpc>
                          <a:spcPct val="107000"/>
                        </a:lnSpc>
                        <a:spcAft>
                          <a:spcPts val="0"/>
                        </a:spcAft>
                        <a:buNone/>
                      </a:pPr>
                      <a:r>
                        <a:rPr lang="en-GB" sz="900" b="0" i="0" u="none" strike="noStrike" noProof="0" dirty="0">
                          <a:effectLst/>
                          <a:latin typeface="United Curriculum"/>
                        </a:rPr>
                        <a:t>- 6 figure grid references give a more precise location within a 100m x 100m square. They begin with a two letter reference, followed by a 3-digit Eastings number and a 3-digit Northings number.</a:t>
                      </a:r>
                      <a:endParaRPr lang="en-US" dirty="0"/>
                    </a:p>
                    <a:p>
                      <a:pPr lvl="0">
                        <a:lnSpc>
                          <a:spcPct val="107000"/>
                        </a:lnSpc>
                        <a:spcAft>
                          <a:spcPts val="0"/>
                        </a:spcAft>
                        <a:buNone/>
                      </a:pPr>
                      <a:r>
                        <a:rPr lang="en-GB" sz="900" b="0" i="0" u="none" strike="noStrike" noProof="0" dirty="0">
                          <a:effectLst/>
                          <a:latin typeface="United Curriculum"/>
                        </a:rPr>
                        <a:t>- 4 figure grid references are useful for general locations e.g. woodlands; 6 figure grid references are useful for locating landmarks, buildings etc. </a:t>
                      </a:r>
                      <a:endParaRPr lang="en-US" dirty="0"/>
                    </a:p>
                    <a:p>
                      <a:pPr lvl="0">
                        <a:lnSpc>
                          <a:spcPct val="107000"/>
                        </a:lnSpc>
                        <a:spcAft>
                          <a:spcPts val="0"/>
                        </a:spcAft>
                        <a:buNone/>
                      </a:pPr>
                      <a:r>
                        <a:rPr lang="en-GB" sz="900" b="0" i="0" u="none" strike="noStrike" noProof="0" dirty="0">
                          <a:effectLst/>
                          <a:latin typeface="United Curriculum"/>
                        </a:rPr>
                        <a:t>- Contour lines help us understand the shape of the ground from a map. The close these lines are, the sleeper the slope is. - Contour lines show height above sea level, measured in metres. </a:t>
                      </a:r>
                      <a:endParaRPr lang="en-US" dirty="0"/>
                    </a:p>
                    <a:p>
                      <a:pPr lvl="0">
                        <a:lnSpc>
                          <a:spcPct val="107000"/>
                        </a:lnSpc>
                        <a:spcAft>
                          <a:spcPts val="0"/>
                        </a:spcAft>
                        <a:buNone/>
                      </a:pPr>
                      <a:r>
                        <a:rPr lang="en-GB" sz="900" b="0" i="0" u="none" strike="noStrike" noProof="0" dirty="0">
                          <a:effectLst/>
                          <a:latin typeface="United Curriculum"/>
                        </a:rPr>
                        <a:t>- Terrain is the shape of the land or ground. </a:t>
                      </a:r>
                      <a:endParaRPr lang="en-US" dirty="0"/>
                    </a:p>
                    <a:p>
                      <a:pPr lvl="0">
                        <a:lnSpc>
                          <a:spcPct val="107000"/>
                        </a:lnSpc>
                        <a:spcAft>
                          <a:spcPts val="0"/>
                        </a:spcAft>
                        <a:buNone/>
                      </a:pPr>
                      <a:r>
                        <a:rPr lang="en-GB" sz="900" b="0" i="0" u="none" strike="noStrike" noProof="0" dirty="0">
                          <a:effectLst/>
                          <a:latin typeface="United Curriculum"/>
                        </a:rPr>
                        <a:t>- Plateau comes from the Greek work platys, meaning flat, wide and broad. </a:t>
                      </a:r>
                      <a:endParaRPr lang="en-US" dirty="0"/>
                    </a:p>
                  </a:txBody>
                  <a:tcPr marL="68580" marR="68580" marT="0" marB="0"/>
                </a:tc>
                <a:extLst>
                  <a:ext uri="{0D108BD9-81ED-4DB2-BD59-A6C34878D82A}">
                    <a16:rowId xmlns:a16="http://schemas.microsoft.com/office/drawing/2014/main" val="956065142"/>
                  </a:ext>
                </a:extLst>
              </a:tr>
              <a:tr h="322706">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908410">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2C77BB02-514F-8A4F-C68D-3E192C3ECF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a:extLst>
              <a:ext uri="{FF2B5EF4-FFF2-40B4-BE49-F238E27FC236}">
                <a16:creationId xmlns:a16="http://schemas.microsoft.com/office/drawing/2014/main" id="{0684371C-AD97-C97E-4163-FF8EDC3F2731}"/>
              </a:ext>
            </a:extLst>
          </p:cNvPr>
          <p:cNvPicPr>
            <a:picLocks noChangeAspect="1"/>
          </p:cNvPicPr>
          <p:nvPr/>
        </p:nvPicPr>
        <p:blipFill>
          <a:blip r:embed="rId5"/>
          <a:srcRect l="1217" t="3168" r="487" b="1117"/>
          <a:stretch>
            <a:fillRect/>
          </a:stretch>
        </p:blipFill>
        <p:spPr>
          <a:xfrm>
            <a:off x="2479980" y="1649240"/>
            <a:ext cx="3796762" cy="1488175"/>
          </a:xfrm>
          <a:prstGeom prst="rect">
            <a:avLst/>
          </a:prstGeom>
        </p:spPr>
      </p:pic>
      <p:pic>
        <p:nvPicPr>
          <p:cNvPr id="6" name="Picture 5" descr="A close up of text&#10;&#10;AI-generated content may be incorrect.">
            <a:extLst>
              <a:ext uri="{FF2B5EF4-FFF2-40B4-BE49-F238E27FC236}">
                <a16:creationId xmlns:a16="http://schemas.microsoft.com/office/drawing/2014/main" id="{53580B79-90B7-4214-5914-BC0198FF8CDA}"/>
              </a:ext>
            </a:extLst>
          </p:cNvPr>
          <p:cNvPicPr>
            <a:picLocks noChangeAspect="1"/>
          </p:cNvPicPr>
          <p:nvPr/>
        </p:nvPicPr>
        <p:blipFill>
          <a:blip r:embed="rId6"/>
          <a:stretch>
            <a:fillRect/>
          </a:stretch>
        </p:blipFill>
        <p:spPr>
          <a:xfrm>
            <a:off x="836505" y="5832023"/>
            <a:ext cx="5659960" cy="794153"/>
          </a:xfrm>
          <a:prstGeom prst="rect">
            <a:avLst/>
          </a:prstGeom>
        </p:spPr>
      </p:pic>
      <p:pic>
        <p:nvPicPr>
          <p:cNvPr id="7" name="Picture 6">
            <a:extLst>
              <a:ext uri="{FF2B5EF4-FFF2-40B4-BE49-F238E27FC236}">
                <a16:creationId xmlns:a16="http://schemas.microsoft.com/office/drawing/2014/main" id="{914A673F-604D-1406-33A5-DED08228D137}"/>
              </a:ext>
            </a:extLst>
          </p:cNvPr>
          <p:cNvPicPr>
            <a:picLocks noChangeAspect="1"/>
          </p:cNvPicPr>
          <p:nvPr/>
        </p:nvPicPr>
        <p:blipFill>
          <a:blip r:embed="rId7"/>
          <a:stretch>
            <a:fillRect/>
          </a:stretch>
        </p:blipFill>
        <p:spPr>
          <a:xfrm>
            <a:off x="6853668" y="5835602"/>
            <a:ext cx="2772706" cy="657225"/>
          </a:xfrm>
          <a:prstGeom prst="rect">
            <a:avLst/>
          </a:prstGeom>
        </p:spPr>
      </p:pic>
    </p:spTree>
    <p:extLst>
      <p:ext uri="{BB962C8B-B14F-4D97-AF65-F5344CB8AC3E}">
        <p14:creationId xmlns:p14="http://schemas.microsoft.com/office/powerpoint/2010/main" val="1714810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855E6-9450-ED80-1EA7-D378CB296A8A}"/>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D2EB0211-091E-05B2-14D6-B661A5FF773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52D2D16-A0B2-D3DA-22E8-A1C37E2ACF76}"/>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C5D77CA7-A599-8E5A-445D-C1A1E66A172D}"/>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682E6015-AA7F-2808-DD74-2B13E51ACF2B}"/>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775C9298-44F4-AFAB-6FCC-B925A4F3A754}"/>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6C99958A-6B61-25F3-3810-5B66F6A531E0}"/>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AA3A9B66-4739-76A2-C161-54D6533E54C8}"/>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A4BB039F-D117-42D1-EE5E-84806137F1B7}"/>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6</a:t>
            </a:r>
          </a:p>
        </p:txBody>
      </p:sp>
      <p:graphicFrame>
        <p:nvGraphicFramePr>
          <p:cNvPr id="8" name="Table 7">
            <a:extLst>
              <a:ext uri="{FF2B5EF4-FFF2-40B4-BE49-F238E27FC236}">
                <a16:creationId xmlns:a16="http://schemas.microsoft.com/office/drawing/2014/main" id="{853555D9-F92C-CF4A-936C-751915446DB5}"/>
              </a:ext>
            </a:extLst>
          </p:cNvPr>
          <p:cNvGraphicFramePr>
            <a:graphicFrameLocks noGrp="1"/>
          </p:cNvGraphicFramePr>
          <p:nvPr>
            <p:extLst>
              <p:ext uri="{D42A27DB-BD31-4B8C-83A1-F6EECF244321}">
                <p14:modId xmlns:p14="http://schemas.microsoft.com/office/powerpoint/2010/main" val="3308421149"/>
              </p:ext>
            </p:extLst>
          </p:nvPr>
        </p:nvGraphicFramePr>
        <p:xfrm>
          <a:off x="59915" y="868480"/>
          <a:ext cx="9762768" cy="5908836"/>
        </p:xfrm>
        <a:graphic>
          <a:graphicData uri="http://schemas.openxmlformats.org/drawingml/2006/table">
            <a:tbl>
              <a:tblPr firstRow="1" bandRow="1">
                <a:tableStyleId>{8A107856-5554-42FB-B03E-39F5DBC370BA}</a:tableStyleId>
              </a:tblPr>
              <a:tblGrid>
                <a:gridCol w="798601">
                  <a:extLst>
                    <a:ext uri="{9D8B030D-6E8A-4147-A177-3AD203B41FA5}">
                      <a16:colId xmlns:a16="http://schemas.microsoft.com/office/drawing/2014/main" val="3993469012"/>
                    </a:ext>
                  </a:extLst>
                </a:gridCol>
                <a:gridCol w="748689">
                  <a:extLst>
                    <a:ext uri="{9D8B030D-6E8A-4147-A177-3AD203B41FA5}">
                      <a16:colId xmlns:a16="http://schemas.microsoft.com/office/drawing/2014/main" val="62550763"/>
                    </a:ext>
                  </a:extLst>
                </a:gridCol>
                <a:gridCol w="798601">
                  <a:extLst>
                    <a:ext uri="{9D8B030D-6E8A-4147-A177-3AD203B41FA5}">
                      <a16:colId xmlns:a16="http://schemas.microsoft.com/office/drawing/2014/main" val="1504996340"/>
                    </a:ext>
                  </a:extLst>
                </a:gridCol>
                <a:gridCol w="3623659">
                  <a:extLst>
                    <a:ext uri="{9D8B030D-6E8A-4147-A177-3AD203B41FA5}">
                      <a16:colId xmlns:a16="http://schemas.microsoft.com/office/drawing/2014/main" val="1503854659"/>
                    </a:ext>
                  </a:extLst>
                </a:gridCol>
                <a:gridCol w="3793218">
                  <a:extLst>
                    <a:ext uri="{9D8B030D-6E8A-4147-A177-3AD203B41FA5}">
                      <a16:colId xmlns:a16="http://schemas.microsoft.com/office/drawing/2014/main" val="799716772"/>
                    </a:ext>
                  </a:extLst>
                </a:gridCol>
              </a:tblGrid>
              <a:tr h="705920">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dirty="0">
                          <a:effectLst/>
                          <a:latin typeface="+mj-lt"/>
                          <a:ea typeface="Calibri"/>
                          <a:cs typeface="Times New Roman"/>
                        </a:rPr>
                        <a:t>NC objectives</a:t>
                      </a:r>
                      <a:endParaRPr lang="en-GB" sz="8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dirty="0">
                          <a:effectLst/>
                          <a:latin typeface="+mj-lt"/>
                          <a:ea typeface="Calibri"/>
                          <a:cs typeface="Times New Roman"/>
                        </a:rPr>
                        <a:t>The Big Idea</a:t>
                      </a:r>
                      <a:endParaRPr lang="en-GB" sz="800" dirty="0">
                        <a:effectLst/>
                        <a:latin typeface="+mj-lt"/>
                        <a:ea typeface="Calibri"/>
                        <a:cs typeface="Times New Roman"/>
                      </a:endParaRPr>
                    </a:p>
                    <a:p>
                      <a:pPr algn="ctr">
                        <a:lnSpc>
                          <a:spcPct val="107000"/>
                        </a:lnSpc>
                        <a:spcAft>
                          <a:spcPts val="0"/>
                        </a:spcAft>
                      </a:pPr>
                      <a:endParaRPr lang="en-GB" sz="800">
                        <a:effectLst/>
                        <a:latin typeface="+mj-lt"/>
                        <a:ea typeface="Calibri"/>
                        <a:cs typeface="Times New Roman"/>
                      </a:endParaRPr>
                    </a:p>
                    <a:p>
                      <a:pPr algn="ctr">
                        <a:lnSpc>
                          <a:spcPct val="107000"/>
                        </a:lnSpc>
                        <a:spcAft>
                          <a:spcPts val="0"/>
                        </a:spcAft>
                      </a:pPr>
                      <a:r>
                        <a:rPr lang="en-GB" sz="800" b="1" dirty="0">
                          <a:effectLst/>
                          <a:latin typeface="+mj-lt"/>
                          <a:ea typeface="Calibri"/>
                          <a:cs typeface="Times New Roman"/>
                        </a:rPr>
                        <a:t>Substantive Concepts</a:t>
                      </a:r>
                      <a:endParaRPr lang="en-GB" sz="8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781712">
                <a:tc>
                  <a:txBody>
                    <a:bodyPr/>
                    <a:lstStyle/>
                    <a:p>
                      <a:pPr>
                        <a:lnSpc>
                          <a:spcPct val="107000"/>
                        </a:lnSpc>
                        <a:spcAft>
                          <a:spcPts val="0"/>
                        </a:spcAft>
                      </a:pPr>
                      <a:r>
                        <a:rPr lang="en-GB" sz="750" b="1" dirty="0">
                          <a:effectLst/>
                          <a:latin typeface="+mn-lt"/>
                          <a:ea typeface="Calibri"/>
                          <a:cs typeface="Times New Roman"/>
                        </a:rPr>
                        <a:t>Year 6 Autumn</a:t>
                      </a:r>
                      <a:endParaRPr lang="en-US" dirty="0"/>
                    </a:p>
                    <a:p>
                      <a:pPr lvl="0">
                        <a:lnSpc>
                          <a:spcPct val="107000"/>
                        </a:lnSpc>
                        <a:spcAft>
                          <a:spcPts val="0"/>
                        </a:spcAft>
                        <a:buNone/>
                      </a:pPr>
                      <a:r>
                        <a:rPr lang="en-GB" sz="750" b="1" dirty="0">
                          <a:effectLst/>
                          <a:latin typeface="+mn-lt"/>
                          <a:ea typeface="Calibri"/>
                          <a:cs typeface="Times New Roman"/>
                        </a:rPr>
                        <a:t> Term</a:t>
                      </a:r>
                    </a:p>
                    <a:p>
                      <a:pPr lvl="0">
                        <a:lnSpc>
                          <a:spcPct val="107000"/>
                        </a:lnSpc>
                        <a:spcAft>
                          <a:spcPts val="0"/>
                        </a:spcAft>
                        <a:buNone/>
                      </a:pPr>
                      <a:endParaRPr lang="en-GB" sz="800" b="0" i="0" u="none" strike="noStrike" noProof="0">
                        <a:effectLst/>
                      </a:endParaRPr>
                    </a:p>
                    <a:p>
                      <a:pPr lvl="0">
                        <a:lnSpc>
                          <a:spcPct val="107000"/>
                        </a:lnSpc>
                        <a:spcAft>
                          <a:spcPts val="0"/>
                        </a:spcAft>
                        <a:buNone/>
                      </a:pPr>
                      <a:r>
                        <a:rPr lang="en-GB" sz="800" b="0" i="0" u="none" strike="noStrike" noProof="0" dirty="0">
                          <a:effectLst/>
                        </a:rPr>
                        <a:t>OS Maps and Fieldwork</a:t>
                      </a:r>
                      <a:endParaRPr lang="en-GB" dirty="0"/>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800" b="0" i="0" u="none" strike="noStrike" noProof="0" dirty="0">
                          <a:effectLst/>
                        </a:rPr>
                        <a:t>Place knowledge -</a:t>
                      </a:r>
                      <a:endParaRPr lang="en-US" dirty="0"/>
                    </a:p>
                    <a:p>
                      <a:pPr lvl="0" algn="l">
                        <a:spcAft>
                          <a:spcPts val="0"/>
                        </a:spcAft>
                        <a:buNone/>
                      </a:pPr>
                      <a:endParaRPr lang="en-GB" sz="800" b="0" i="0" u="none" strike="noStrike" noProof="0">
                        <a:effectLst/>
                      </a:endParaRPr>
                    </a:p>
                    <a:p>
                      <a:pPr lvl="0" algn="l">
                        <a:spcAft>
                          <a:spcPts val="0"/>
                        </a:spcAft>
                        <a:buNone/>
                      </a:pPr>
                      <a:r>
                        <a:rPr lang="en-GB" sz="800" b="0" i="0" u="none" strike="noStrike" noProof="0" dirty="0">
                          <a:effectLst/>
                        </a:rPr>
                        <a:t>understand geographical similarities and differences through the study of human and physical geography of a region of the United Kingdom, a region in a European country, and a region within North or South America </a:t>
                      </a:r>
                      <a:endParaRPr lang="en-US" dirty="0"/>
                    </a:p>
                  </a:txBody>
                  <a:tcPr marL="68580" marR="68580" marT="0" marB="0"/>
                </a:tc>
                <a:tc>
                  <a:txBody>
                    <a:bodyPr/>
                    <a:lstStyle/>
                    <a:p>
                      <a:pPr lvl="0">
                        <a:buNone/>
                      </a:pPr>
                      <a:r>
                        <a:rPr lang="en-GB" sz="800" b="0" i="0" u="none" strike="noStrike" noProof="0" dirty="0"/>
                        <a:t>LOCATION – The locational position of a place in context to where it is found in the world, continent, country, region, country, city, town or village.</a:t>
                      </a:r>
                      <a:endParaRPr lang="en-US" dirty="0"/>
                    </a:p>
                    <a:p>
                      <a:pPr lvl="0">
                        <a:buNone/>
                      </a:pPr>
                      <a:endParaRPr lang="en-GB" sz="800" b="0" i="0" u="none" strike="noStrike" noProof="0"/>
                    </a:p>
                    <a:p>
                      <a:pPr lvl="0">
                        <a:buNone/>
                      </a:pPr>
                      <a:endParaRPr lang="en-GB" sz="800" b="0" i="0" u="none" strike="noStrike" noProof="0"/>
                    </a:p>
                    <a:p>
                      <a:pPr lvl="0">
                        <a:buNone/>
                      </a:pPr>
                      <a:r>
                        <a:rPr lang="en-GB" sz="800" b="0" i="0" u="none" strike="noStrike" noProof="0" dirty="0"/>
                        <a:t>PLACE – What a place is like and how it is connected to other places. </a:t>
                      </a:r>
                      <a:endParaRPr lang="en-US" dirty="0"/>
                    </a:p>
                  </a:txBody>
                  <a:tcPr marL="68580" marR="68580" marT="0" marB="0"/>
                </a:tc>
                <a:tc>
                  <a:txBody>
                    <a:bodyPr/>
                    <a:lstStyle/>
                    <a:p>
                      <a:endParaRPr lang="en-GB"/>
                    </a:p>
                  </a:txBody>
                  <a:tcPr/>
                </a:tc>
                <a:tc>
                  <a:txBody>
                    <a:bodyPr/>
                    <a:lstStyle/>
                    <a:p>
                      <a:pPr lvl="0">
                        <a:lnSpc>
                          <a:spcPct val="107000"/>
                        </a:lnSpc>
                        <a:spcAft>
                          <a:spcPts val="0"/>
                        </a:spcAft>
                        <a:buNone/>
                      </a:pPr>
                      <a:r>
                        <a:rPr lang="en-GB" sz="800" b="0" i="0" u="none" strike="noStrike" noProof="0" dirty="0">
                          <a:effectLst/>
                        </a:rPr>
                        <a:t>Pupils should know that:</a:t>
                      </a:r>
                      <a:endParaRPr lang="en-US" sz="800" dirty="0"/>
                    </a:p>
                    <a:p>
                      <a:pPr lvl="0">
                        <a:lnSpc>
                          <a:spcPct val="107000"/>
                        </a:lnSpc>
                        <a:spcAft>
                          <a:spcPts val="0"/>
                        </a:spcAft>
                        <a:buNone/>
                      </a:pPr>
                      <a:r>
                        <a:rPr lang="en-GB" sz="800" b="0" i="0" u="none" strike="noStrike" noProof="0" dirty="0">
                          <a:effectLst/>
                        </a:rPr>
                        <a:t> -The Lake District is a region located in North-West England in Cumbria, 54-55 degrees north. </a:t>
                      </a:r>
                      <a:endParaRPr lang="en-US" sz="800" dirty="0"/>
                    </a:p>
                    <a:p>
                      <a:pPr lvl="0">
                        <a:lnSpc>
                          <a:spcPct val="107000"/>
                        </a:lnSpc>
                        <a:spcAft>
                          <a:spcPts val="0"/>
                        </a:spcAft>
                        <a:buNone/>
                      </a:pPr>
                      <a:r>
                        <a:rPr lang="en-GB" sz="800" b="0" i="0" u="none" strike="noStrike" noProof="0" dirty="0">
                          <a:effectLst/>
                        </a:rPr>
                        <a:t>- It has England’s highest mountain, Scafell Pike, which stands at 978m. There is spectacular scenery which makes it popular to millions of tourists each year. Popular sites are Wast Water and Lake Windermere. </a:t>
                      </a:r>
                      <a:endParaRPr lang="en-US" sz="800" dirty="0"/>
                    </a:p>
                    <a:p>
                      <a:pPr lvl="0">
                        <a:lnSpc>
                          <a:spcPct val="107000"/>
                        </a:lnSpc>
                        <a:spcAft>
                          <a:spcPts val="0"/>
                        </a:spcAft>
                        <a:buNone/>
                      </a:pPr>
                      <a:r>
                        <a:rPr lang="en-GB" sz="800" b="0" i="0" u="none" strike="noStrike" noProof="0" dirty="0">
                          <a:effectLst/>
                        </a:rPr>
                        <a:t>- There is a large range of wildlife at the Lake District </a:t>
                      </a:r>
                    </a:p>
                    <a:p>
                      <a:pPr lvl="0">
                        <a:lnSpc>
                          <a:spcPct val="107000"/>
                        </a:lnSpc>
                        <a:spcAft>
                          <a:spcPts val="0"/>
                        </a:spcAft>
                        <a:buNone/>
                      </a:pPr>
                      <a:r>
                        <a:rPr lang="en-GB" sz="800" b="0" i="0" u="none" strike="noStrike" noProof="0" dirty="0">
                          <a:effectLst/>
                        </a:rPr>
                        <a:t>- Tourism helps towns and villages like Keswick and Ambleside prosper. </a:t>
                      </a:r>
                      <a:endParaRPr lang="en-US" sz="800" dirty="0"/>
                    </a:p>
                    <a:p>
                      <a:pPr lvl="0">
                        <a:lnSpc>
                          <a:spcPct val="107000"/>
                        </a:lnSpc>
                        <a:spcAft>
                          <a:spcPts val="0"/>
                        </a:spcAft>
                        <a:buNone/>
                      </a:pPr>
                      <a:r>
                        <a:rPr lang="en-GB" sz="800" b="0" i="0" u="none" strike="noStrike" noProof="0" dirty="0">
                          <a:effectLst/>
                        </a:rPr>
                        <a:t>- The Lake District is one of the wettest places in England, as moist clouds roll in from the Atlantic and condense over the mountains.</a:t>
                      </a:r>
                      <a:endParaRPr lang="en-US" sz="800" dirty="0"/>
                    </a:p>
                    <a:p>
                      <a:pPr lvl="0">
                        <a:lnSpc>
                          <a:spcPct val="107000"/>
                        </a:lnSpc>
                        <a:spcAft>
                          <a:spcPts val="0"/>
                        </a:spcAft>
                        <a:buNone/>
                      </a:pPr>
                      <a:r>
                        <a:rPr lang="en-GB" sz="800" b="0" i="0" u="none" strike="noStrike" noProof="0" dirty="0">
                          <a:effectLst/>
                        </a:rPr>
                        <a:t>- The Lake District was initially south of the Equator 500 million years ago. Mountains were formed 400 million years ago. These mountains were once as tall at the Himalayas but eroded down. </a:t>
                      </a:r>
                    </a:p>
                    <a:p>
                      <a:pPr lvl="0">
                        <a:lnSpc>
                          <a:spcPct val="107000"/>
                        </a:lnSpc>
                        <a:spcAft>
                          <a:spcPts val="0"/>
                        </a:spcAft>
                        <a:buNone/>
                      </a:pPr>
                      <a:r>
                        <a:rPr lang="en-GB" sz="800" b="0" i="0" u="none" strike="noStrike" noProof="0" dirty="0">
                          <a:effectLst/>
                        </a:rPr>
                        <a:t>- Poland is a European country, with a capital city named Warsaw. It is at a similar latitude to England. Its climate is temperate with cold and moderately severe winters. </a:t>
                      </a:r>
                      <a:endParaRPr lang="en-US" sz="800" dirty="0"/>
                    </a:p>
                    <a:p>
                      <a:pPr lvl="0">
                        <a:lnSpc>
                          <a:spcPct val="107000"/>
                        </a:lnSpc>
                        <a:spcAft>
                          <a:spcPts val="0"/>
                        </a:spcAft>
                        <a:buNone/>
                      </a:pPr>
                      <a:r>
                        <a:rPr lang="en-GB" sz="800" b="0" i="0" u="none" strike="noStrike" noProof="0" dirty="0">
                          <a:effectLst/>
                        </a:rPr>
                        <a:t>- The Tatra mountains are in southern Poland and form a border between Poland and Slovakia. They are a part of the Carpathian mountain range. They were formed 60 millions years ago and shaped by the Ice Age and glaciation. </a:t>
                      </a:r>
                      <a:endParaRPr lang="en-US" sz="800" dirty="0"/>
                    </a:p>
                    <a:p>
                      <a:pPr lvl="0">
                        <a:lnSpc>
                          <a:spcPct val="107000"/>
                        </a:lnSpc>
                        <a:spcAft>
                          <a:spcPts val="0"/>
                        </a:spcAft>
                        <a:buNone/>
                      </a:pPr>
                      <a:r>
                        <a:rPr lang="en-GB" sz="800" b="0" i="0" u="none" strike="noStrike" noProof="0" dirty="0">
                          <a:effectLst/>
                        </a:rPr>
                        <a:t>- Mount </a:t>
                      </a:r>
                      <a:r>
                        <a:rPr lang="en-GB" sz="800" b="0" i="0" u="none" strike="noStrike" noProof="0" dirty="0" err="1">
                          <a:effectLst/>
                        </a:rPr>
                        <a:t>Rysy</a:t>
                      </a:r>
                      <a:r>
                        <a:rPr lang="en-GB" sz="800" b="0" i="0" u="none" strike="noStrike" noProof="0" dirty="0">
                          <a:effectLst/>
                        </a:rPr>
                        <a:t> is the highest mountain in the Tatra mountains </a:t>
                      </a:r>
                    </a:p>
                    <a:p>
                      <a:pPr lvl="0">
                        <a:lnSpc>
                          <a:spcPct val="107000"/>
                        </a:lnSpc>
                        <a:spcAft>
                          <a:spcPts val="0"/>
                        </a:spcAft>
                        <a:buNone/>
                      </a:pPr>
                      <a:r>
                        <a:rPr lang="en-GB" sz="800" b="0" i="0" u="none" strike="noStrike" noProof="0" dirty="0">
                          <a:effectLst/>
                        </a:rPr>
                        <a:t>- Jamaica is a country within the Caribbean Islands in North America. It has a lot of tourism due to its sandy beaches, coral reefs and tropical climate.</a:t>
                      </a:r>
                      <a:endParaRPr lang="en-US" sz="800" dirty="0"/>
                    </a:p>
                    <a:p>
                      <a:pPr lvl="0">
                        <a:lnSpc>
                          <a:spcPct val="107000"/>
                        </a:lnSpc>
                        <a:spcAft>
                          <a:spcPts val="0"/>
                        </a:spcAft>
                        <a:buNone/>
                      </a:pPr>
                      <a:r>
                        <a:rPr lang="en-GB" sz="800" b="0" i="0" u="none" strike="noStrike" noProof="0" dirty="0">
                          <a:effectLst/>
                        </a:rPr>
                        <a:t>- Jamaica was formed by volcanic eruptions 75-100 million years ago. - It is found 18 degrees north of the Equator</a:t>
                      </a:r>
                      <a:endParaRPr lang="en-US" sz="800" dirty="0"/>
                    </a:p>
                    <a:p>
                      <a:pPr lvl="0">
                        <a:lnSpc>
                          <a:spcPct val="107000"/>
                        </a:lnSpc>
                        <a:spcAft>
                          <a:spcPts val="0"/>
                        </a:spcAft>
                        <a:buNone/>
                      </a:pPr>
                      <a:r>
                        <a:rPr lang="en-GB" sz="800" b="0" i="0" u="none" strike="noStrike" noProof="0" dirty="0">
                          <a:effectLst/>
                        </a:rPr>
                        <a:t>- Jamaica’s capital city is Kingston.</a:t>
                      </a:r>
                      <a:endParaRPr lang="en-US" dirty="0"/>
                    </a:p>
                    <a:p>
                      <a:pPr lvl="0">
                        <a:lnSpc>
                          <a:spcPct val="107000"/>
                        </a:lnSpc>
                        <a:spcAft>
                          <a:spcPts val="0"/>
                        </a:spcAft>
                        <a:buNone/>
                      </a:pPr>
                      <a:r>
                        <a:rPr lang="en-GB" sz="800" b="0" i="0" u="none" strike="noStrike" noProof="0" dirty="0">
                          <a:effectLst/>
                        </a:rPr>
                        <a:t>- Blue Mountain Peak is the tallest mountain in Jamaica (2.256m). Its mist has a blue shade at a high altitude. World famous Blue Mountain coffee is grown here. </a:t>
                      </a:r>
                      <a:endParaRPr lang="en-US" dirty="0"/>
                    </a:p>
                    <a:p>
                      <a:pPr lvl="0">
                        <a:lnSpc>
                          <a:spcPct val="107000"/>
                        </a:lnSpc>
                        <a:spcAft>
                          <a:spcPts val="0"/>
                        </a:spcAft>
                        <a:buNone/>
                      </a:pPr>
                      <a:r>
                        <a:rPr lang="en-GB" sz="800" b="0" i="0" u="none" strike="noStrike" noProof="0" dirty="0">
                          <a:effectLst/>
                        </a:rPr>
                        <a:t>- North Atlantic currents carry warm water to Europe and Britain</a:t>
                      </a:r>
                      <a:r>
                        <a:rPr lang="en-GB" sz="900" b="0" i="0" u="none" strike="noStrike" noProof="0" dirty="0">
                          <a:effectLst/>
                        </a:rPr>
                        <a:t>. </a:t>
                      </a:r>
                      <a:endParaRPr lang="en-US" dirty="0"/>
                    </a:p>
                  </a:txBody>
                  <a:tcPr marL="68580" marR="68580" marT="0" marB="0"/>
                </a:tc>
                <a:extLst>
                  <a:ext uri="{0D108BD9-81ED-4DB2-BD59-A6C34878D82A}">
                    <a16:rowId xmlns:a16="http://schemas.microsoft.com/office/drawing/2014/main" val="956065142"/>
                  </a:ext>
                </a:extLst>
              </a:tr>
              <a:tr h="322706">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958323">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F9081745-86C4-1516-618C-3AF9E9E7C3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4" name="Picture 3">
            <a:extLst>
              <a:ext uri="{FF2B5EF4-FFF2-40B4-BE49-F238E27FC236}">
                <a16:creationId xmlns:a16="http://schemas.microsoft.com/office/drawing/2014/main" id="{4529A016-C697-20D9-0E7E-DE44C30A6AA2}"/>
              </a:ext>
            </a:extLst>
          </p:cNvPr>
          <p:cNvPicPr>
            <a:picLocks noChangeAspect="1"/>
          </p:cNvPicPr>
          <p:nvPr/>
        </p:nvPicPr>
        <p:blipFill>
          <a:blip r:embed="rId5"/>
          <a:stretch>
            <a:fillRect/>
          </a:stretch>
        </p:blipFill>
        <p:spPr>
          <a:xfrm>
            <a:off x="2407566" y="1647576"/>
            <a:ext cx="3587973" cy="1646205"/>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00CBFDA9-36C1-E89C-0501-C9F8ED5D3BCC}"/>
              </a:ext>
            </a:extLst>
          </p:cNvPr>
          <p:cNvPicPr>
            <a:picLocks noChangeAspect="1"/>
          </p:cNvPicPr>
          <p:nvPr/>
        </p:nvPicPr>
        <p:blipFill>
          <a:blip r:embed="rId6"/>
          <a:stretch>
            <a:fillRect/>
          </a:stretch>
        </p:blipFill>
        <p:spPr>
          <a:xfrm>
            <a:off x="1502898" y="5883980"/>
            <a:ext cx="4288856" cy="703395"/>
          </a:xfrm>
          <a:prstGeom prst="rect">
            <a:avLst/>
          </a:prstGeom>
        </p:spPr>
      </p:pic>
      <p:pic>
        <p:nvPicPr>
          <p:cNvPr id="10" name="Picture 9" descr="A close-up of a white background&#10;&#10;AI-generated content may be incorrect.">
            <a:extLst>
              <a:ext uri="{FF2B5EF4-FFF2-40B4-BE49-F238E27FC236}">
                <a16:creationId xmlns:a16="http://schemas.microsoft.com/office/drawing/2014/main" id="{52B4C1ED-9B50-F6CF-BED2-33A790D2FA49}"/>
              </a:ext>
            </a:extLst>
          </p:cNvPr>
          <p:cNvPicPr>
            <a:picLocks noChangeAspect="1"/>
          </p:cNvPicPr>
          <p:nvPr/>
        </p:nvPicPr>
        <p:blipFill>
          <a:blip r:embed="rId7"/>
          <a:stretch>
            <a:fillRect/>
          </a:stretch>
        </p:blipFill>
        <p:spPr>
          <a:xfrm>
            <a:off x="6537477" y="5883065"/>
            <a:ext cx="2341566" cy="685260"/>
          </a:xfrm>
          <a:prstGeom prst="rect">
            <a:avLst/>
          </a:prstGeom>
        </p:spPr>
      </p:pic>
    </p:spTree>
    <p:extLst>
      <p:ext uri="{BB962C8B-B14F-4D97-AF65-F5344CB8AC3E}">
        <p14:creationId xmlns:p14="http://schemas.microsoft.com/office/powerpoint/2010/main" val="829633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6B348-F9AE-2640-CCEB-0F049DDFC937}"/>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592009F4-4CF1-3DD6-F692-565D53BDD36B}"/>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BC3844BB-2018-50F1-B9C0-B452015EF988}"/>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F79286F8-6BA3-2FDF-AE37-10793059CE28}"/>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6690FAC1-4BBA-4551-E629-E4903EC7F98A}"/>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3F34EC4D-1330-142F-A0C5-A8487601D170}"/>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6706681A-A18B-B0C8-B536-359817B7666F}"/>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7C25E932-188E-1030-CCC7-54012503D6E7}"/>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B5C1741C-4BE4-D9C7-848F-677065637A36}"/>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6</a:t>
            </a:r>
          </a:p>
        </p:txBody>
      </p:sp>
      <p:graphicFrame>
        <p:nvGraphicFramePr>
          <p:cNvPr id="8" name="Table 7">
            <a:extLst>
              <a:ext uri="{FF2B5EF4-FFF2-40B4-BE49-F238E27FC236}">
                <a16:creationId xmlns:a16="http://schemas.microsoft.com/office/drawing/2014/main" id="{BC46F8FB-E51F-40F7-16EE-A10FB9EAB89B}"/>
              </a:ext>
            </a:extLst>
          </p:cNvPr>
          <p:cNvGraphicFramePr>
            <a:graphicFrameLocks noGrp="1"/>
          </p:cNvGraphicFramePr>
          <p:nvPr>
            <p:extLst>
              <p:ext uri="{D42A27DB-BD31-4B8C-83A1-F6EECF244321}">
                <p14:modId xmlns:p14="http://schemas.microsoft.com/office/powerpoint/2010/main" val="3598906908"/>
              </p:ext>
            </p:extLst>
          </p:nvPr>
        </p:nvGraphicFramePr>
        <p:xfrm>
          <a:off x="59915" y="868480"/>
          <a:ext cx="9762758" cy="6359314"/>
        </p:xfrm>
        <a:graphic>
          <a:graphicData uri="http://schemas.openxmlformats.org/drawingml/2006/table">
            <a:tbl>
              <a:tblPr firstRow="1" bandRow="1">
                <a:tableStyleId>{8A107856-5554-42FB-B03E-39F5DBC370BA}</a:tableStyleId>
              </a:tblPr>
              <a:tblGrid>
                <a:gridCol w="728723">
                  <a:extLst>
                    <a:ext uri="{9D8B030D-6E8A-4147-A177-3AD203B41FA5}">
                      <a16:colId xmlns:a16="http://schemas.microsoft.com/office/drawing/2014/main" val="3993469012"/>
                    </a:ext>
                  </a:extLst>
                </a:gridCol>
                <a:gridCol w="668826">
                  <a:extLst>
                    <a:ext uri="{9D8B030D-6E8A-4147-A177-3AD203B41FA5}">
                      <a16:colId xmlns:a16="http://schemas.microsoft.com/office/drawing/2014/main" val="62550763"/>
                    </a:ext>
                  </a:extLst>
                </a:gridCol>
                <a:gridCol w="828548">
                  <a:extLst>
                    <a:ext uri="{9D8B030D-6E8A-4147-A177-3AD203B41FA5}">
                      <a16:colId xmlns:a16="http://schemas.microsoft.com/office/drawing/2014/main" val="1504996340"/>
                    </a:ext>
                  </a:extLst>
                </a:gridCol>
                <a:gridCol w="3873222">
                  <a:extLst>
                    <a:ext uri="{9D8B030D-6E8A-4147-A177-3AD203B41FA5}">
                      <a16:colId xmlns:a16="http://schemas.microsoft.com/office/drawing/2014/main" val="1503854659"/>
                    </a:ext>
                  </a:extLst>
                </a:gridCol>
                <a:gridCol w="3663439">
                  <a:extLst>
                    <a:ext uri="{9D8B030D-6E8A-4147-A177-3AD203B41FA5}">
                      <a16:colId xmlns:a16="http://schemas.microsoft.com/office/drawing/2014/main" val="799716772"/>
                    </a:ext>
                  </a:extLst>
                </a:gridCol>
              </a:tblGrid>
              <a:tr h="728724">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dirty="0">
                          <a:effectLst/>
                          <a:latin typeface="+mj-lt"/>
                          <a:ea typeface="Calibri"/>
                          <a:cs typeface="Times New Roman"/>
                        </a:rPr>
                        <a:t>NC objectives</a:t>
                      </a:r>
                      <a:endParaRPr lang="en-GB" sz="8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dirty="0">
                          <a:effectLst/>
                          <a:latin typeface="+mj-lt"/>
                          <a:ea typeface="Calibri"/>
                          <a:cs typeface="Times New Roman"/>
                        </a:rPr>
                        <a:t>The Big Idea</a:t>
                      </a:r>
                      <a:endParaRPr lang="en-GB" sz="800" dirty="0">
                        <a:effectLst/>
                        <a:latin typeface="+mj-lt"/>
                        <a:ea typeface="Calibri"/>
                        <a:cs typeface="Times New Roman"/>
                      </a:endParaRPr>
                    </a:p>
                    <a:p>
                      <a:pPr algn="ctr">
                        <a:lnSpc>
                          <a:spcPct val="107000"/>
                        </a:lnSpc>
                        <a:spcAft>
                          <a:spcPts val="0"/>
                        </a:spcAft>
                      </a:pPr>
                      <a:endParaRPr lang="en-GB" sz="800">
                        <a:effectLst/>
                        <a:latin typeface="+mj-lt"/>
                        <a:ea typeface="Calibri"/>
                        <a:cs typeface="Times New Roman"/>
                      </a:endParaRPr>
                    </a:p>
                    <a:p>
                      <a:pPr algn="ctr">
                        <a:lnSpc>
                          <a:spcPct val="107000"/>
                        </a:lnSpc>
                        <a:spcAft>
                          <a:spcPts val="0"/>
                        </a:spcAft>
                      </a:pPr>
                      <a:r>
                        <a:rPr lang="en-GB" sz="800" b="1" dirty="0">
                          <a:effectLst/>
                          <a:latin typeface="+mj-lt"/>
                          <a:ea typeface="Calibri"/>
                          <a:cs typeface="Times New Roman"/>
                        </a:rPr>
                        <a:t>Substantive Concepts</a:t>
                      </a:r>
                      <a:endParaRPr lang="en-GB" sz="8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781712">
                <a:tc>
                  <a:txBody>
                    <a:bodyPr/>
                    <a:lstStyle/>
                    <a:p>
                      <a:pPr>
                        <a:lnSpc>
                          <a:spcPct val="107000"/>
                        </a:lnSpc>
                        <a:spcAft>
                          <a:spcPts val="0"/>
                        </a:spcAft>
                      </a:pPr>
                      <a:r>
                        <a:rPr lang="en-GB" sz="750" b="1" dirty="0">
                          <a:effectLst/>
                          <a:latin typeface="+mn-lt"/>
                          <a:ea typeface="Calibri"/>
                          <a:cs typeface="Times New Roman"/>
                        </a:rPr>
                        <a:t>Year 6 Spring</a:t>
                      </a:r>
                      <a:endParaRPr lang="en-US" dirty="0"/>
                    </a:p>
                    <a:p>
                      <a:pPr lvl="0">
                        <a:lnSpc>
                          <a:spcPct val="107000"/>
                        </a:lnSpc>
                        <a:spcAft>
                          <a:spcPts val="0"/>
                        </a:spcAft>
                        <a:buNone/>
                      </a:pPr>
                      <a:r>
                        <a:rPr lang="en-GB" sz="750" b="1" dirty="0">
                          <a:effectLst/>
                          <a:latin typeface="+mn-lt"/>
                          <a:ea typeface="Calibri"/>
                          <a:cs typeface="Times New Roman"/>
                        </a:rPr>
                        <a:t> Term</a:t>
                      </a:r>
                    </a:p>
                    <a:p>
                      <a:pPr lvl="0">
                        <a:lnSpc>
                          <a:spcPct val="107000"/>
                        </a:lnSpc>
                        <a:spcAft>
                          <a:spcPts val="0"/>
                        </a:spcAft>
                        <a:buNone/>
                      </a:pPr>
                      <a:endParaRPr lang="en-GB" sz="800" b="0" i="0" u="none" strike="noStrike" noProof="0">
                        <a:effectLst/>
                      </a:endParaRPr>
                    </a:p>
                    <a:p>
                      <a:pPr lvl="0">
                        <a:lnSpc>
                          <a:spcPct val="107000"/>
                        </a:lnSpc>
                        <a:spcAft>
                          <a:spcPts val="0"/>
                        </a:spcAft>
                        <a:buNone/>
                      </a:pPr>
                      <a:r>
                        <a:rPr lang="en-GB" sz="800" b="0" i="0" u="none" strike="noStrike" noProof="0" dirty="0">
                          <a:effectLst/>
                        </a:rPr>
                        <a:t>Physical processes – </a:t>
                      </a:r>
                      <a:r>
                        <a:rPr lang="en-GB" sz="800" b="0" i="0" u="none" strike="noStrike" noProof="0" dirty="0" err="1">
                          <a:effectLst/>
                        </a:rPr>
                        <a:t>earthquake,mountains</a:t>
                      </a:r>
                      <a:r>
                        <a:rPr lang="en-GB" sz="800" b="0" i="0" u="none" strike="noStrike" noProof="0" dirty="0">
                          <a:effectLst/>
                        </a:rPr>
                        <a:t> and volcanoes</a:t>
                      </a:r>
                      <a:endParaRPr lang="en-GB" dirty="0"/>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800" b="0" i="0" u="none" strike="noStrike" noProof="0" dirty="0">
                          <a:effectLst/>
                          <a:latin typeface="United Curriculum"/>
                        </a:rPr>
                        <a:t>Human and physical geography - Describe and understand key aspects of: </a:t>
                      </a:r>
                      <a:endParaRPr lang="en-US" dirty="0"/>
                    </a:p>
                    <a:p>
                      <a:pPr lvl="0" algn="l">
                        <a:spcAft>
                          <a:spcPts val="0"/>
                        </a:spcAft>
                        <a:buNone/>
                      </a:pPr>
                      <a:endParaRPr lang="en-GB" sz="800" b="0" i="0" u="none" strike="noStrike" noProof="0">
                        <a:effectLst/>
                        <a:latin typeface="United Curriculum"/>
                      </a:endParaRPr>
                    </a:p>
                    <a:p>
                      <a:pPr lvl="0" algn="l">
                        <a:spcAft>
                          <a:spcPts val="0"/>
                        </a:spcAft>
                        <a:buNone/>
                      </a:pPr>
                      <a:r>
                        <a:rPr lang="en-GB" sz="800" b="0" i="0" u="none" strike="noStrike" noProof="0" dirty="0">
                          <a:effectLst/>
                          <a:latin typeface="United Curriculum"/>
                        </a:rPr>
                        <a:t>- physical geography, including: mountains, volcanoes and earthquakes </a:t>
                      </a:r>
                      <a:r>
                        <a:rPr lang="en-GB" sz="800" b="0" i="0" u="none" strike="noStrike" noProof="0" dirty="0">
                          <a:effectLst/>
                        </a:rPr>
                        <a:t> </a:t>
                      </a:r>
                      <a:endParaRPr lang="en-US" dirty="0"/>
                    </a:p>
                  </a:txBody>
                  <a:tcPr marL="68580" marR="68580" marT="0" marB="0"/>
                </a:tc>
                <a:tc>
                  <a:txBody>
                    <a:bodyPr/>
                    <a:lstStyle/>
                    <a:p>
                      <a:pPr lvl="0">
                        <a:buNone/>
                      </a:pPr>
                      <a:r>
                        <a:rPr lang="en-GB" sz="800" b="0" i="0" u="none" strike="noStrike" noProof="0" dirty="0">
                          <a:latin typeface="United Curriculum"/>
                        </a:rPr>
                        <a:t>HUMAN FEATURES – The built environment that was made by humans.</a:t>
                      </a:r>
                      <a:endParaRPr lang="en-US" dirty="0"/>
                    </a:p>
                    <a:p>
                      <a:pPr lvl="0">
                        <a:buNone/>
                      </a:pPr>
                      <a:endParaRPr lang="en-GB" sz="800" b="0" i="0" u="none" strike="noStrike" noProof="0">
                        <a:latin typeface="United Curriculum"/>
                      </a:endParaRPr>
                    </a:p>
                    <a:p>
                      <a:pPr lvl="0">
                        <a:buNone/>
                      </a:pPr>
                      <a:r>
                        <a:rPr lang="en-GB" sz="800" b="0" i="0" u="none" strike="noStrike" noProof="0" dirty="0">
                          <a:latin typeface="United Curriculum"/>
                        </a:rPr>
                        <a:t>PHYSICAL FEATURES – The natural environment and shaped by nature.</a:t>
                      </a:r>
                      <a:endParaRPr lang="en-US" dirty="0"/>
                    </a:p>
                  </a:txBody>
                  <a:tcPr marL="68580" marR="68580" marT="0" marB="0"/>
                </a:tc>
                <a:tc>
                  <a:txBody>
                    <a:bodyPr/>
                    <a:lstStyle/>
                    <a:p>
                      <a:endParaRPr lang="en-GB"/>
                    </a:p>
                  </a:txBody>
                  <a:tcPr/>
                </a:tc>
                <a:tc>
                  <a:txBody>
                    <a:bodyPr/>
                    <a:lstStyle/>
                    <a:p>
                      <a:pPr lvl="0">
                        <a:lnSpc>
                          <a:spcPct val="107000"/>
                        </a:lnSpc>
                        <a:spcAft>
                          <a:spcPts val="0"/>
                        </a:spcAft>
                        <a:buNone/>
                      </a:pPr>
                      <a:r>
                        <a:rPr lang="en-GB" sz="800" b="0" i="0" u="none" strike="noStrike" noProof="0" dirty="0">
                          <a:effectLst/>
                          <a:latin typeface="United Curriculum"/>
                        </a:rPr>
                        <a:t>Pupils should know that: </a:t>
                      </a:r>
                      <a:endParaRPr lang="en-US" dirty="0"/>
                    </a:p>
                    <a:p>
                      <a:pPr lvl="0">
                        <a:lnSpc>
                          <a:spcPct val="107000"/>
                        </a:lnSpc>
                        <a:spcAft>
                          <a:spcPts val="0"/>
                        </a:spcAft>
                        <a:buNone/>
                      </a:pPr>
                      <a:r>
                        <a:rPr lang="en-GB" sz="800" b="0" i="0" u="none" strike="noStrike" noProof="0" dirty="0">
                          <a:effectLst/>
                          <a:latin typeface="United Curriculum"/>
                        </a:rPr>
                        <a:t>- The Earth is made of four layers: the crust, the mantle, the outer core and the inner core.</a:t>
                      </a:r>
                      <a:endParaRPr lang="en-US" dirty="0"/>
                    </a:p>
                    <a:p>
                      <a:pPr lvl="0">
                        <a:lnSpc>
                          <a:spcPct val="107000"/>
                        </a:lnSpc>
                        <a:spcAft>
                          <a:spcPts val="0"/>
                        </a:spcAft>
                        <a:buNone/>
                      </a:pPr>
                      <a:r>
                        <a:rPr lang="en-GB" sz="800" b="0" i="0" u="none" strike="noStrike" noProof="0" dirty="0">
                          <a:effectLst/>
                          <a:latin typeface="United Curriculum"/>
                        </a:rPr>
                        <a:t> - The crust is a cold, rocky outer layer that makes the surface of the Earth. The continents and sea floor are found here.</a:t>
                      </a:r>
                      <a:endParaRPr lang="en-GB" dirty="0"/>
                    </a:p>
                    <a:p>
                      <a:pPr lvl="0">
                        <a:lnSpc>
                          <a:spcPct val="107000"/>
                        </a:lnSpc>
                        <a:spcAft>
                          <a:spcPts val="0"/>
                        </a:spcAft>
                        <a:buNone/>
                      </a:pPr>
                      <a:r>
                        <a:rPr lang="en-GB" sz="800" b="0" i="0" u="none" strike="noStrike" noProof="0" dirty="0">
                          <a:effectLst/>
                          <a:latin typeface="United Curriculum"/>
                        </a:rPr>
                        <a:t> - The mantle is the second-most outer layer made from liquid rock of varying viscosity. This molten rock is driven by heat from the core. </a:t>
                      </a:r>
                      <a:endParaRPr lang="en-GB" dirty="0"/>
                    </a:p>
                    <a:p>
                      <a:pPr lvl="0">
                        <a:lnSpc>
                          <a:spcPct val="107000"/>
                        </a:lnSpc>
                        <a:spcAft>
                          <a:spcPts val="0"/>
                        </a:spcAft>
                        <a:buNone/>
                      </a:pPr>
                      <a:r>
                        <a:rPr lang="en-GB" sz="800" b="0" i="0" u="none" strike="noStrike" noProof="0" dirty="0">
                          <a:effectLst/>
                          <a:latin typeface="United Curriculum"/>
                        </a:rPr>
                        <a:t>- The outer core is extremely hot and mostly made of liquid iron. </a:t>
                      </a:r>
                    </a:p>
                    <a:p>
                      <a:pPr lvl="0">
                        <a:lnSpc>
                          <a:spcPct val="107000"/>
                        </a:lnSpc>
                        <a:spcAft>
                          <a:spcPts val="0"/>
                        </a:spcAft>
                        <a:buNone/>
                      </a:pPr>
                      <a:r>
                        <a:rPr lang="en-GB" sz="800" b="0" i="0" u="none" strike="noStrike" noProof="0" dirty="0">
                          <a:effectLst/>
                          <a:latin typeface="United Curriculum"/>
                        </a:rPr>
                        <a:t>- The inner core is hotter still, made of solid iron (due to pressure) as well as gold, platinum and silver. It is the same size as the moon. </a:t>
                      </a:r>
                      <a:endParaRPr lang="en-US" dirty="0"/>
                    </a:p>
                    <a:p>
                      <a:pPr lvl="0">
                        <a:lnSpc>
                          <a:spcPct val="107000"/>
                        </a:lnSpc>
                        <a:spcAft>
                          <a:spcPts val="0"/>
                        </a:spcAft>
                        <a:buNone/>
                      </a:pPr>
                      <a:r>
                        <a:rPr lang="en-GB" sz="800" b="0" i="0" u="none" strike="noStrike" noProof="0" dirty="0">
                          <a:effectLst/>
                          <a:latin typeface="United Curriculum"/>
                        </a:rPr>
                        <a:t>- Tectonic plates make up the surface of the Earth. </a:t>
                      </a:r>
                    </a:p>
                    <a:p>
                      <a:pPr lvl="0">
                        <a:lnSpc>
                          <a:spcPct val="107000"/>
                        </a:lnSpc>
                        <a:spcAft>
                          <a:spcPts val="0"/>
                        </a:spcAft>
                        <a:buNone/>
                      </a:pPr>
                      <a:r>
                        <a:rPr lang="en-GB" sz="800" b="0" i="0" u="none" strike="noStrike" noProof="0" dirty="0">
                          <a:effectLst/>
                          <a:latin typeface="United Curriculum"/>
                        </a:rPr>
                        <a:t> - All continents and oceans sit on tectonic plates.</a:t>
                      </a:r>
                      <a:endParaRPr lang="en-US" dirty="0"/>
                    </a:p>
                    <a:p>
                      <a:pPr lvl="0">
                        <a:lnSpc>
                          <a:spcPct val="107000"/>
                        </a:lnSpc>
                        <a:spcAft>
                          <a:spcPts val="0"/>
                        </a:spcAft>
                        <a:buNone/>
                      </a:pPr>
                      <a:r>
                        <a:rPr lang="en-GB" sz="800" b="0" i="0" u="none" strike="noStrike" noProof="0" dirty="0">
                          <a:effectLst/>
                          <a:latin typeface="United Curriculum"/>
                        </a:rPr>
                        <a:t> - Continents were once connected, forming a supercontinent named Pangaea 299 million years ago. </a:t>
                      </a:r>
                      <a:endParaRPr lang="en-GB" dirty="0"/>
                    </a:p>
                    <a:p>
                      <a:pPr lvl="0">
                        <a:lnSpc>
                          <a:spcPct val="107000"/>
                        </a:lnSpc>
                        <a:spcAft>
                          <a:spcPts val="0"/>
                        </a:spcAft>
                        <a:buNone/>
                      </a:pPr>
                      <a:r>
                        <a:rPr lang="en-GB" sz="800" b="0" i="0" u="none" strike="noStrike" noProof="0" dirty="0">
                          <a:effectLst/>
                          <a:latin typeface="United Curriculum"/>
                        </a:rPr>
                        <a:t> - The major tectonic plates are the Australian Plate, Antarctic Plate, African Plate, Eurasian plate, Indian plate, Pacific Plate, North American Plate and South American Plate. </a:t>
                      </a:r>
                      <a:endParaRPr lang="en-GB"/>
                    </a:p>
                    <a:p>
                      <a:pPr lvl="0">
                        <a:lnSpc>
                          <a:spcPct val="107000"/>
                        </a:lnSpc>
                        <a:spcAft>
                          <a:spcPts val="0"/>
                        </a:spcAft>
                        <a:buNone/>
                      </a:pPr>
                      <a:r>
                        <a:rPr lang="en-GB" sz="800" b="0" i="0" u="none" strike="noStrike" noProof="0" dirty="0">
                          <a:effectLst/>
                          <a:latin typeface="United Curriculum"/>
                        </a:rPr>
                        <a:t>- The Ring of Fire is where most of the Earth’s volcanic eruptions and earthquakes happen. </a:t>
                      </a:r>
                      <a:endParaRPr lang="en-GB" dirty="0"/>
                    </a:p>
                    <a:p>
                      <a:pPr lvl="0">
                        <a:lnSpc>
                          <a:spcPct val="107000"/>
                        </a:lnSpc>
                        <a:spcAft>
                          <a:spcPts val="0"/>
                        </a:spcAft>
                        <a:buNone/>
                      </a:pPr>
                      <a:r>
                        <a:rPr lang="en-GB" sz="800" b="0" i="0" u="none" strike="noStrike" noProof="0" dirty="0">
                          <a:effectLst/>
                          <a:latin typeface="United Curriculum"/>
                        </a:rPr>
                        <a:t>- Tectonic plates interact in several ways: they can pull apart causing volcanoes and earthquakes; scrape alongside each other, causing volcanoes and earthquakes; collide causing volcanoes and earthquakes’ collide, causing volcanoes, earthquakes and mountains. </a:t>
                      </a:r>
                      <a:endParaRPr lang="en-GB" dirty="0"/>
                    </a:p>
                    <a:p>
                      <a:pPr lvl="0">
                        <a:lnSpc>
                          <a:spcPct val="107000"/>
                        </a:lnSpc>
                        <a:spcAft>
                          <a:spcPts val="0"/>
                        </a:spcAft>
                        <a:buNone/>
                      </a:pPr>
                      <a:r>
                        <a:rPr lang="en-GB" sz="800" b="0" i="0" u="none" strike="noStrike" noProof="0" dirty="0">
                          <a:effectLst/>
                          <a:latin typeface="United Curriculum"/>
                        </a:rPr>
                        <a:t>- The boundary between two tectonic plates can be known as a fault line. - The focus of an earthquake is where the earthquake occurs. </a:t>
                      </a:r>
                    </a:p>
                    <a:p>
                      <a:pPr lvl="0">
                        <a:lnSpc>
                          <a:spcPct val="107000"/>
                        </a:lnSpc>
                        <a:spcAft>
                          <a:spcPts val="0"/>
                        </a:spcAft>
                        <a:buNone/>
                      </a:pPr>
                      <a:r>
                        <a:rPr lang="en-GB" sz="800" b="0" i="0" u="none" strike="noStrike" noProof="0" dirty="0">
                          <a:effectLst/>
                          <a:latin typeface="United Curriculum"/>
                        </a:rPr>
                        <a:t>- The epicentre is the point of the earth’s surface directly above the focus of an earthquake. </a:t>
                      </a:r>
                      <a:endParaRPr lang="en-US" dirty="0"/>
                    </a:p>
                    <a:p>
                      <a:pPr lvl="0">
                        <a:lnSpc>
                          <a:spcPct val="107000"/>
                        </a:lnSpc>
                        <a:spcAft>
                          <a:spcPts val="0"/>
                        </a:spcAft>
                        <a:buNone/>
                      </a:pPr>
                      <a:r>
                        <a:rPr lang="en-GB" sz="800" b="0" i="0" u="none" strike="noStrike" noProof="0" dirty="0">
                          <a:effectLst/>
                          <a:latin typeface="United Curriculum"/>
                        </a:rPr>
                        <a:t> - There are four main types of mountain: fold mountains formed when continental plates collide; dome mountains formed when molten rock pushes layers of rock up; fault -block mountains, which are, formed when rock drops below adjacent rock; volcanic mountains, formed when magma spills onto the Earth’s crust and cools to form new layers. </a:t>
                      </a:r>
                      <a:endParaRPr lang="en-GB" dirty="0"/>
                    </a:p>
                    <a:p>
                      <a:pPr lvl="0">
                        <a:lnSpc>
                          <a:spcPct val="107000"/>
                        </a:lnSpc>
                        <a:spcAft>
                          <a:spcPts val="0"/>
                        </a:spcAft>
                        <a:buNone/>
                      </a:pPr>
                      <a:r>
                        <a:rPr lang="en-GB" sz="800" b="0" i="0" u="none" strike="noStrike" noProof="0" dirty="0">
                          <a:effectLst/>
                          <a:latin typeface="United Curriculum"/>
                        </a:rPr>
                        <a:t>- Volcanoes erupt when magma rises: less viscous magma flows freely, leading to oozing magma, whereas more viscous magma flows slowly and leads to destructive explosions. </a:t>
                      </a:r>
                      <a:endParaRPr lang="en-GB" dirty="0"/>
                    </a:p>
                    <a:p>
                      <a:pPr lvl="0">
                        <a:lnSpc>
                          <a:spcPct val="107000"/>
                        </a:lnSpc>
                        <a:spcAft>
                          <a:spcPts val="0"/>
                        </a:spcAft>
                        <a:buNone/>
                      </a:pPr>
                      <a:endParaRPr lang="en-GB" sz="800" b="0" i="0" u="none" strike="noStrike" noProof="0" dirty="0">
                        <a:effectLst/>
                        <a:latin typeface="United Curriculum"/>
                      </a:endParaRPr>
                    </a:p>
                  </a:txBody>
                  <a:tcPr marL="68580" marR="68580" marT="0" marB="0"/>
                </a:tc>
                <a:extLst>
                  <a:ext uri="{0D108BD9-81ED-4DB2-BD59-A6C34878D82A}">
                    <a16:rowId xmlns:a16="http://schemas.microsoft.com/office/drawing/2014/main" val="956065142"/>
                  </a:ext>
                </a:extLst>
              </a:tr>
              <a:tr h="322706">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618917">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76D6EC2B-A253-C7BE-A871-FE319ACAEF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a:extLst>
              <a:ext uri="{FF2B5EF4-FFF2-40B4-BE49-F238E27FC236}">
                <a16:creationId xmlns:a16="http://schemas.microsoft.com/office/drawing/2014/main" id="{071E3B68-FF32-AA21-B74B-FB6A67C504F2}"/>
              </a:ext>
            </a:extLst>
          </p:cNvPr>
          <p:cNvPicPr>
            <a:picLocks noChangeAspect="1"/>
          </p:cNvPicPr>
          <p:nvPr/>
        </p:nvPicPr>
        <p:blipFill>
          <a:blip r:embed="rId5"/>
          <a:stretch>
            <a:fillRect/>
          </a:stretch>
        </p:blipFill>
        <p:spPr>
          <a:xfrm>
            <a:off x="2295944" y="1648024"/>
            <a:ext cx="3823814" cy="1445044"/>
          </a:xfrm>
          <a:prstGeom prst="rect">
            <a:avLst/>
          </a:prstGeom>
        </p:spPr>
      </p:pic>
      <p:pic>
        <p:nvPicPr>
          <p:cNvPr id="6" name="Picture 5">
            <a:extLst>
              <a:ext uri="{FF2B5EF4-FFF2-40B4-BE49-F238E27FC236}">
                <a16:creationId xmlns:a16="http://schemas.microsoft.com/office/drawing/2014/main" id="{7A70B10F-9CC1-7C96-783A-9DA501927A95}"/>
              </a:ext>
            </a:extLst>
          </p:cNvPr>
          <p:cNvPicPr>
            <a:picLocks noChangeAspect="1"/>
          </p:cNvPicPr>
          <p:nvPr/>
        </p:nvPicPr>
        <p:blipFill>
          <a:blip r:embed="rId6"/>
          <a:stretch>
            <a:fillRect/>
          </a:stretch>
        </p:blipFill>
        <p:spPr>
          <a:xfrm>
            <a:off x="2041979" y="6614221"/>
            <a:ext cx="5971562" cy="495300"/>
          </a:xfrm>
          <a:prstGeom prst="rect">
            <a:avLst/>
          </a:prstGeom>
        </p:spPr>
      </p:pic>
    </p:spTree>
    <p:extLst>
      <p:ext uri="{BB962C8B-B14F-4D97-AF65-F5344CB8AC3E}">
        <p14:creationId xmlns:p14="http://schemas.microsoft.com/office/powerpoint/2010/main" val="5996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9BD5B-9485-B26D-DC5D-A0B23DEB9E6D}"/>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020119E6-526E-7D55-3DDE-CE77DF620722}"/>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D94D1D9E-64AC-22A9-34D6-FA2494DF86A6}"/>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D93B4271-0816-DA0E-B0A7-A8DA8A8DE047}"/>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7BEA6243-80FD-6C6E-A6B1-7E5D55AF879C}"/>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8455A8E2-88E5-3289-8777-D004F6AE4A0F}"/>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25322160-8926-55EE-62CB-0DDA3B5B9993}"/>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E514D3A4-0BD2-BADF-1120-F4A3E8DF200E}"/>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C3CC8A19-CFC2-374B-4AAB-9CC93E852FA8}"/>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6</a:t>
            </a:r>
          </a:p>
        </p:txBody>
      </p:sp>
      <p:graphicFrame>
        <p:nvGraphicFramePr>
          <p:cNvPr id="8" name="Table 7">
            <a:extLst>
              <a:ext uri="{FF2B5EF4-FFF2-40B4-BE49-F238E27FC236}">
                <a16:creationId xmlns:a16="http://schemas.microsoft.com/office/drawing/2014/main" id="{DC18F039-9872-B6EE-9420-41A377257942}"/>
              </a:ext>
            </a:extLst>
          </p:cNvPr>
          <p:cNvGraphicFramePr>
            <a:graphicFrameLocks noGrp="1"/>
          </p:cNvGraphicFramePr>
          <p:nvPr>
            <p:extLst>
              <p:ext uri="{D42A27DB-BD31-4B8C-83A1-F6EECF244321}">
                <p14:modId xmlns:p14="http://schemas.microsoft.com/office/powerpoint/2010/main" val="4114065534"/>
              </p:ext>
            </p:extLst>
          </p:nvPr>
        </p:nvGraphicFramePr>
        <p:xfrm>
          <a:off x="59915" y="868480"/>
          <a:ext cx="9762768" cy="5899674"/>
        </p:xfrm>
        <a:graphic>
          <a:graphicData uri="http://schemas.openxmlformats.org/drawingml/2006/table">
            <a:tbl>
              <a:tblPr firstRow="1" bandRow="1">
                <a:tableStyleId>{8A107856-5554-42FB-B03E-39F5DBC370BA}</a:tableStyleId>
              </a:tblPr>
              <a:tblGrid>
                <a:gridCol w="798601">
                  <a:extLst>
                    <a:ext uri="{9D8B030D-6E8A-4147-A177-3AD203B41FA5}">
                      <a16:colId xmlns:a16="http://schemas.microsoft.com/office/drawing/2014/main" val="3993469012"/>
                    </a:ext>
                  </a:extLst>
                </a:gridCol>
                <a:gridCol w="758672">
                  <a:extLst>
                    <a:ext uri="{9D8B030D-6E8A-4147-A177-3AD203B41FA5}">
                      <a16:colId xmlns:a16="http://schemas.microsoft.com/office/drawing/2014/main" val="62550763"/>
                    </a:ext>
                  </a:extLst>
                </a:gridCol>
                <a:gridCol w="758672">
                  <a:extLst>
                    <a:ext uri="{9D8B030D-6E8A-4147-A177-3AD203B41FA5}">
                      <a16:colId xmlns:a16="http://schemas.microsoft.com/office/drawing/2014/main" val="1504996340"/>
                    </a:ext>
                  </a:extLst>
                </a:gridCol>
                <a:gridCol w="4572000">
                  <a:extLst>
                    <a:ext uri="{9D8B030D-6E8A-4147-A177-3AD203B41FA5}">
                      <a16:colId xmlns:a16="http://schemas.microsoft.com/office/drawing/2014/main" val="1503854659"/>
                    </a:ext>
                  </a:extLst>
                </a:gridCol>
                <a:gridCol w="2874823">
                  <a:extLst>
                    <a:ext uri="{9D8B030D-6E8A-4147-A177-3AD203B41FA5}">
                      <a16:colId xmlns:a16="http://schemas.microsoft.com/office/drawing/2014/main" val="799716772"/>
                    </a:ext>
                  </a:extLst>
                </a:gridCol>
              </a:tblGrid>
              <a:tr h="728724">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dirty="0">
                          <a:effectLst/>
                          <a:latin typeface="+mj-lt"/>
                          <a:ea typeface="Calibri"/>
                          <a:cs typeface="Times New Roman"/>
                        </a:rPr>
                        <a:t>NC objectives</a:t>
                      </a:r>
                      <a:endParaRPr lang="en-GB" sz="8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dirty="0">
                          <a:effectLst/>
                          <a:latin typeface="+mj-lt"/>
                          <a:ea typeface="Calibri"/>
                          <a:cs typeface="Times New Roman"/>
                        </a:rPr>
                        <a:t>The Big Idea</a:t>
                      </a:r>
                      <a:endParaRPr lang="en-GB" sz="800" dirty="0">
                        <a:effectLst/>
                        <a:latin typeface="+mj-lt"/>
                        <a:ea typeface="Calibri"/>
                        <a:cs typeface="Times New Roman"/>
                      </a:endParaRPr>
                    </a:p>
                    <a:p>
                      <a:pPr algn="ctr">
                        <a:lnSpc>
                          <a:spcPct val="107000"/>
                        </a:lnSpc>
                        <a:spcAft>
                          <a:spcPts val="0"/>
                        </a:spcAft>
                      </a:pPr>
                      <a:endParaRPr lang="en-GB" sz="800">
                        <a:effectLst/>
                        <a:latin typeface="+mj-lt"/>
                        <a:ea typeface="Calibri"/>
                        <a:cs typeface="Times New Roman"/>
                      </a:endParaRPr>
                    </a:p>
                    <a:p>
                      <a:pPr algn="ctr">
                        <a:lnSpc>
                          <a:spcPct val="107000"/>
                        </a:lnSpc>
                        <a:spcAft>
                          <a:spcPts val="0"/>
                        </a:spcAft>
                      </a:pPr>
                      <a:r>
                        <a:rPr lang="en-GB" sz="800" b="1" dirty="0">
                          <a:effectLst/>
                          <a:latin typeface="+mj-lt"/>
                          <a:ea typeface="Calibri"/>
                          <a:cs typeface="Times New Roman"/>
                        </a:rPr>
                        <a:t>Substantive Concepts</a:t>
                      </a:r>
                      <a:endParaRPr lang="en-GB" sz="8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3683554">
                <a:tc>
                  <a:txBody>
                    <a:bodyPr/>
                    <a:lstStyle/>
                    <a:p>
                      <a:pPr>
                        <a:lnSpc>
                          <a:spcPct val="107000"/>
                        </a:lnSpc>
                        <a:spcAft>
                          <a:spcPts val="0"/>
                        </a:spcAft>
                      </a:pPr>
                      <a:r>
                        <a:rPr lang="en-GB" sz="750" b="1" dirty="0">
                          <a:effectLst/>
                          <a:latin typeface="+mn-lt"/>
                          <a:ea typeface="Calibri"/>
                          <a:cs typeface="Times New Roman"/>
                        </a:rPr>
                        <a:t>Year 6 Summer</a:t>
                      </a:r>
                      <a:endParaRPr lang="en-US" dirty="0"/>
                    </a:p>
                    <a:p>
                      <a:pPr lvl="0">
                        <a:lnSpc>
                          <a:spcPct val="107000"/>
                        </a:lnSpc>
                        <a:spcAft>
                          <a:spcPts val="0"/>
                        </a:spcAft>
                        <a:buNone/>
                      </a:pPr>
                      <a:r>
                        <a:rPr lang="en-GB" sz="750" b="1" dirty="0">
                          <a:effectLst/>
                          <a:latin typeface="+mn-lt"/>
                          <a:ea typeface="Calibri"/>
                          <a:cs typeface="Times New Roman"/>
                        </a:rPr>
                        <a:t> Term</a:t>
                      </a:r>
                    </a:p>
                    <a:p>
                      <a:pPr lvl="0">
                        <a:lnSpc>
                          <a:spcPct val="107000"/>
                        </a:lnSpc>
                        <a:spcAft>
                          <a:spcPts val="0"/>
                        </a:spcAft>
                        <a:buNone/>
                      </a:pPr>
                      <a:endParaRPr lang="en-GB" sz="800" b="0" i="0" u="none" strike="noStrike" noProof="0">
                        <a:effectLst/>
                      </a:endParaRPr>
                    </a:p>
                    <a:p>
                      <a:pPr lvl="0">
                        <a:lnSpc>
                          <a:spcPct val="107000"/>
                        </a:lnSpc>
                        <a:spcAft>
                          <a:spcPts val="0"/>
                        </a:spcAft>
                        <a:buNone/>
                      </a:pPr>
                      <a:r>
                        <a:rPr lang="en-GB" sz="800" b="1" i="0" u="none" strike="noStrike" noProof="0" dirty="0">
                          <a:effectLst/>
                        </a:rPr>
                        <a:t>Settlements</a:t>
                      </a:r>
                      <a:endParaRPr lang="en-GB" b="1" dirty="0"/>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800" b="0" i="0" u="none" strike="noStrike" noProof="0" dirty="0">
                          <a:effectLst/>
                        </a:rPr>
                        <a:t>Human and physical geography </a:t>
                      </a:r>
                      <a:endParaRPr lang="en-US" dirty="0"/>
                    </a:p>
                    <a:p>
                      <a:pPr lvl="0" algn="l">
                        <a:spcAft>
                          <a:spcPts val="0"/>
                        </a:spcAft>
                        <a:buNone/>
                      </a:pPr>
                      <a:endParaRPr lang="en-GB" sz="800" b="0" i="0" u="none" strike="noStrike" noProof="0">
                        <a:effectLst/>
                      </a:endParaRPr>
                    </a:p>
                    <a:p>
                      <a:pPr lvl="0" algn="l">
                        <a:spcAft>
                          <a:spcPts val="0"/>
                        </a:spcAft>
                        <a:buNone/>
                      </a:pPr>
                      <a:r>
                        <a:rPr lang="en-GB" sz="800" b="0" i="0" u="none" strike="noStrike" noProof="0" dirty="0">
                          <a:effectLst/>
                        </a:rPr>
                        <a:t>- Describe and understand key aspects of human geography, including: - types of settlement and land use, economic activity including trade links, and the distribution of natural resources including energy, food, minerals and water </a:t>
                      </a:r>
                      <a:endParaRPr lang="en-US" dirty="0"/>
                    </a:p>
                  </a:txBody>
                  <a:tcPr marL="68580" marR="68580" marT="0" marB="0"/>
                </a:tc>
                <a:tc>
                  <a:txBody>
                    <a:bodyPr/>
                    <a:lstStyle/>
                    <a:p>
                      <a:pPr lvl="0">
                        <a:buNone/>
                      </a:pPr>
                      <a:r>
                        <a:rPr lang="en-GB" sz="800" b="0" i="0" u="none" strike="noStrike" noProof="0" dirty="0"/>
                        <a:t>HUMAN FEATURES – The built environment that was made by humans.</a:t>
                      </a:r>
                      <a:endParaRPr lang="en-US" dirty="0"/>
                    </a:p>
                    <a:p>
                      <a:pPr lvl="0">
                        <a:buNone/>
                      </a:pPr>
                      <a:endParaRPr lang="en-GB" sz="800" b="0" i="0" u="none" strike="noStrike" noProof="0"/>
                    </a:p>
                    <a:p>
                      <a:pPr lvl="0">
                        <a:buNone/>
                      </a:pPr>
                      <a:r>
                        <a:rPr lang="en-GB" sz="800" b="0" i="0" u="none" strike="noStrike" noProof="0" dirty="0"/>
                        <a:t>PHYSICAL FEATURES – The natural environment and shaped by nature.</a:t>
                      </a:r>
                      <a:endParaRPr lang="en-US" dirty="0"/>
                    </a:p>
                    <a:p>
                      <a:pPr lvl="0">
                        <a:buNone/>
                      </a:pPr>
                      <a:endParaRPr lang="en-GB" sz="800" b="0" i="0" u="none" strike="noStrike" noProof="0"/>
                    </a:p>
                    <a:p>
                      <a:pPr lvl="0">
                        <a:buNone/>
                      </a:pPr>
                      <a:r>
                        <a:rPr lang="en-GB" sz="800" b="0" i="0" u="none" strike="noStrike" noProof="0" dirty="0"/>
                        <a:t>PLACE – What a place is like and how it is connected to other places. </a:t>
                      </a:r>
                      <a:endParaRPr lang="en-US" dirty="0"/>
                    </a:p>
                  </a:txBody>
                  <a:tcPr marL="68580" marR="68580" marT="0" marB="0"/>
                </a:tc>
                <a:tc>
                  <a:txBody>
                    <a:bodyPr/>
                    <a:lstStyle/>
                    <a:p>
                      <a:endParaRPr lang="en-GB"/>
                    </a:p>
                  </a:txBody>
                  <a:tcPr/>
                </a:tc>
                <a:tc>
                  <a:txBody>
                    <a:bodyPr/>
                    <a:lstStyle/>
                    <a:p>
                      <a:pPr lvl="0">
                        <a:lnSpc>
                          <a:spcPct val="107000"/>
                        </a:lnSpc>
                        <a:spcAft>
                          <a:spcPts val="0"/>
                        </a:spcAft>
                        <a:buNone/>
                      </a:pPr>
                      <a:r>
                        <a:rPr lang="en-GB" sz="800" b="0" i="0" u="none" strike="noStrike" noProof="0" dirty="0">
                          <a:effectLst/>
                        </a:rPr>
                        <a:t>Pupils should know that: </a:t>
                      </a:r>
                      <a:endParaRPr lang="en-US" sz="800"/>
                    </a:p>
                    <a:p>
                      <a:pPr lvl="0">
                        <a:lnSpc>
                          <a:spcPct val="107000"/>
                        </a:lnSpc>
                        <a:spcAft>
                          <a:spcPts val="0"/>
                        </a:spcAft>
                        <a:buNone/>
                      </a:pPr>
                      <a:r>
                        <a:rPr lang="en-GB" sz="800" b="0" i="0" u="none" strike="noStrike" noProof="0" dirty="0">
                          <a:effectLst/>
                        </a:rPr>
                        <a:t>- A settlement is a place where humans live. </a:t>
                      </a:r>
                      <a:endParaRPr lang="en-US" sz="800"/>
                    </a:p>
                    <a:p>
                      <a:pPr lvl="0">
                        <a:lnSpc>
                          <a:spcPct val="107000"/>
                        </a:lnSpc>
                        <a:spcAft>
                          <a:spcPts val="0"/>
                        </a:spcAft>
                        <a:buNone/>
                      </a:pPr>
                      <a:r>
                        <a:rPr lang="en-GB" sz="800" b="0" i="0" u="none" strike="noStrike" noProof="0" dirty="0">
                          <a:effectLst/>
                        </a:rPr>
                        <a:t>- A pattern in geography is information that can help to explain more about places. These include population patterns, trade route patterns and land use patterns. </a:t>
                      </a:r>
                      <a:endParaRPr lang="en-US" sz="800"/>
                    </a:p>
                    <a:p>
                      <a:pPr lvl="0">
                        <a:lnSpc>
                          <a:spcPct val="107000"/>
                        </a:lnSpc>
                        <a:spcAft>
                          <a:spcPts val="0"/>
                        </a:spcAft>
                        <a:buNone/>
                      </a:pPr>
                      <a:r>
                        <a:rPr lang="en-GB" sz="800" b="0" i="0" u="none" strike="noStrike" noProof="0" dirty="0">
                          <a:effectLst/>
                        </a:rPr>
                        <a:t>- All major cities of the world are mostly found on coasts or have navigable rivers for transport and have jobs, opportunities and excellent transport links. </a:t>
                      </a:r>
                      <a:endParaRPr lang="en-US" sz="800"/>
                    </a:p>
                    <a:p>
                      <a:pPr lvl="0">
                        <a:lnSpc>
                          <a:spcPct val="107000"/>
                        </a:lnSpc>
                        <a:spcAft>
                          <a:spcPts val="0"/>
                        </a:spcAft>
                        <a:buNone/>
                      </a:pPr>
                      <a:r>
                        <a:rPr lang="en-GB" sz="800" b="0" i="0" u="none" strike="noStrike" noProof="0" dirty="0">
                          <a:effectLst/>
                        </a:rPr>
                        <a:t>- Cities such as Mexico City and Delhi are known as megacities with a population exceeding 15 million. </a:t>
                      </a:r>
                      <a:endParaRPr lang="en-US" sz="800"/>
                    </a:p>
                    <a:p>
                      <a:pPr lvl="0">
                        <a:lnSpc>
                          <a:spcPct val="107000"/>
                        </a:lnSpc>
                        <a:spcAft>
                          <a:spcPts val="0"/>
                        </a:spcAft>
                        <a:buNone/>
                      </a:pPr>
                      <a:r>
                        <a:rPr lang="en-GB" sz="800" b="0" i="0" u="none" strike="noStrike" noProof="0" dirty="0">
                          <a:effectLst/>
                        </a:rPr>
                        <a:t>- Trade and transport links can influence where settlements are built. </a:t>
                      </a:r>
                      <a:endParaRPr lang="en-US" sz="800"/>
                    </a:p>
                    <a:p>
                      <a:pPr lvl="0">
                        <a:lnSpc>
                          <a:spcPct val="107000"/>
                        </a:lnSpc>
                        <a:spcAft>
                          <a:spcPts val="0"/>
                        </a:spcAft>
                        <a:buNone/>
                      </a:pPr>
                      <a:r>
                        <a:rPr lang="en-GB" sz="800" b="0" i="0" u="none" strike="noStrike" noProof="0" dirty="0">
                          <a:effectLst/>
                        </a:rPr>
                        <a:t>- Should an industry a settlement relies on decline, jobs can be lost and people can move away.</a:t>
                      </a:r>
                      <a:endParaRPr lang="en-US" sz="800"/>
                    </a:p>
                    <a:p>
                      <a:pPr lvl="0">
                        <a:lnSpc>
                          <a:spcPct val="107000"/>
                        </a:lnSpc>
                        <a:spcAft>
                          <a:spcPts val="0"/>
                        </a:spcAft>
                        <a:buNone/>
                      </a:pPr>
                      <a:r>
                        <a:rPr lang="en-GB" sz="800" b="0" i="0" u="none" strike="noStrike" noProof="0" dirty="0">
                          <a:effectLst/>
                        </a:rPr>
                        <a:t> - Natural resources are materials that can be exploited to make money. - The pull factors of a city are employment and access to facilities and transport.</a:t>
                      </a:r>
                      <a:endParaRPr lang="en-US" sz="800"/>
                    </a:p>
                    <a:p>
                      <a:pPr lvl="0">
                        <a:lnSpc>
                          <a:spcPct val="107000"/>
                        </a:lnSpc>
                        <a:spcAft>
                          <a:spcPts val="0"/>
                        </a:spcAft>
                        <a:buNone/>
                      </a:pPr>
                      <a:r>
                        <a:rPr lang="en-GB" sz="800" b="0" i="0" u="none" strike="noStrike" noProof="0" dirty="0">
                          <a:effectLst/>
                        </a:rPr>
                        <a:t>- The push factors of a city are the cost of living is too high, pollution and congestion.</a:t>
                      </a:r>
                      <a:endParaRPr lang="en-US" sz="800"/>
                    </a:p>
                    <a:p>
                      <a:pPr lvl="0">
                        <a:lnSpc>
                          <a:spcPct val="107000"/>
                        </a:lnSpc>
                        <a:spcAft>
                          <a:spcPts val="0"/>
                        </a:spcAft>
                        <a:buNone/>
                      </a:pPr>
                      <a:r>
                        <a:rPr lang="en-GB" sz="800" b="0" i="0" u="none" strike="noStrike" noProof="0" dirty="0">
                          <a:effectLst/>
                        </a:rPr>
                        <a:t> - Migration means many people moving at once. </a:t>
                      </a:r>
                      <a:endParaRPr lang="en-US" sz="800"/>
                    </a:p>
                    <a:p>
                      <a:pPr lvl="0">
                        <a:lnSpc>
                          <a:spcPct val="107000"/>
                        </a:lnSpc>
                        <a:spcAft>
                          <a:spcPts val="0"/>
                        </a:spcAft>
                        <a:buNone/>
                      </a:pPr>
                      <a:r>
                        <a:rPr lang="en-GB" sz="800" b="0" i="0" u="none" strike="noStrike" noProof="0" dirty="0">
                          <a:effectLst/>
                        </a:rPr>
                        <a:t>- Immigrants are people who come to live legally and permanently in a foreign country. </a:t>
                      </a:r>
                      <a:endParaRPr lang="en-US" sz="800"/>
                    </a:p>
                    <a:p>
                      <a:pPr lvl="0">
                        <a:lnSpc>
                          <a:spcPct val="107000"/>
                        </a:lnSpc>
                        <a:spcAft>
                          <a:spcPts val="0"/>
                        </a:spcAft>
                        <a:buNone/>
                      </a:pPr>
                      <a:r>
                        <a:rPr lang="en-GB" sz="800" b="0" i="0" u="none" strike="noStrike" noProof="0" dirty="0">
                          <a:effectLst/>
                        </a:rPr>
                        <a:t>- The Windrush movement was a geographical pattern </a:t>
                      </a:r>
                      <a:endParaRPr lang="en-US" sz="800"/>
                    </a:p>
                    <a:p>
                      <a:pPr lvl="0">
                        <a:lnSpc>
                          <a:spcPct val="107000"/>
                        </a:lnSpc>
                        <a:spcAft>
                          <a:spcPts val="0"/>
                        </a:spcAft>
                        <a:buNone/>
                      </a:pPr>
                      <a:r>
                        <a:rPr lang="en-GB" sz="800" b="0" i="0" u="none" strike="noStrike" noProof="0" dirty="0">
                          <a:effectLst/>
                        </a:rPr>
                        <a:t>- Slavery is when people are forced to move against their will and work for others. An example of this was the Transatlantic slave trade that ran from 1562-1807</a:t>
                      </a:r>
                      <a:endParaRPr lang="en-US" sz="800" dirty="0"/>
                    </a:p>
                  </a:txBody>
                  <a:tcPr marL="68580" marR="68580" marT="0" marB="0"/>
                </a:tc>
                <a:extLst>
                  <a:ext uri="{0D108BD9-81ED-4DB2-BD59-A6C34878D82A}">
                    <a16:rowId xmlns:a16="http://schemas.microsoft.com/office/drawing/2014/main" val="956065142"/>
                  </a:ext>
                </a:extLst>
              </a:tr>
              <a:tr h="439231">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48165">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A69CB2D1-774D-46F3-BAB8-4BD9B643A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4" name="Picture 3">
            <a:extLst>
              <a:ext uri="{FF2B5EF4-FFF2-40B4-BE49-F238E27FC236}">
                <a16:creationId xmlns:a16="http://schemas.microsoft.com/office/drawing/2014/main" id="{5646E0E0-1E91-5D8C-D3CE-9A9387651571}"/>
              </a:ext>
            </a:extLst>
          </p:cNvPr>
          <p:cNvPicPr>
            <a:picLocks noChangeAspect="1"/>
          </p:cNvPicPr>
          <p:nvPr/>
        </p:nvPicPr>
        <p:blipFill>
          <a:blip r:embed="rId5"/>
          <a:stretch>
            <a:fillRect/>
          </a:stretch>
        </p:blipFill>
        <p:spPr>
          <a:xfrm>
            <a:off x="2397650" y="1647183"/>
            <a:ext cx="4459659" cy="1933829"/>
          </a:xfrm>
          <a:prstGeom prst="rect">
            <a:avLst/>
          </a:prstGeom>
        </p:spPr>
      </p:pic>
      <p:pic>
        <p:nvPicPr>
          <p:cNvPr id="7" name="Picture 6" descr="A close up of black text&#10;&#10;AI-generated content may be incorrect.">
            <a:extLst>
              <a:ext uri="{FF2B5EF4-FFF2-40B4-BE49-F238E27FC236}">
                <a16:creationId xmlns:a16="http://schemas.microsoft.com/office/drawing/2014/main" id="{2239694B-012E-A5D2-89A9-0D29D8351342}"/>
              </a:ext>
            </a:extLst>
          </p:cNvPr>
          <p:cNvPicPr>
            <a:picLocks noChangeAspect="1"/>
          </p:cNvPicPr>
          <p:nvPr/>
        </p:nvPicPr>
        <p:blipFill>
          <a:blip r:embed="rId6"/>
          <a:stretch>
            <a:fillRect/>
          </a:stretch>
        </p:blipFill>
        <p:spPr>
          <a:xfrm>
            <a:off x="7924444" y="5814986"/>
            <a:ext cx="1416931" cy="849938"/>
          </a:xfrm>
          <a:prstGeom prst="rect">
            <a:avLst/>
          </a:prstGeom>
        </p:spPr>
      </p:pic>
      <p:pic>
        <p:nvPicPr>
          <p:cNvPr id="9" name="Picture 8" descr="A close up of text&#10;&#10;AI-generated content may be incorrect.">
            <a:extLst>
              <a:ext uri="{FF2B5EF4-FFF2-40B4-BE49-F238E27FC236}">
                <a16:creationId xmlns:a16="http://schemas.microsoft.com/office/drawing/2014/main" id="{D3850537-F5A3-B337-0A9E-D09CA1EC3641}"/>
              </a:ext>
            </a:extLst>
          </p:cNvPr>
          <p:cNvPicPr>
            <a:picLocks noChangeAspect="1"/>
          </p:cNvPicPr>
          <p:nvPr/>
        </p:nvPicPr>
        <p:blipFill>
          <a:blip r:embed="rId7"/>
          <a:stretch>
            <a:fillRect/>
          </a:stretch>
        </p:blipFill>
        <p:spPr>
          <a:xfrm>
            <a:off x="309575" y="5838094"/>
            <a:ext cx="7335760" cy="748788"/>
          </a:xfrm>
          <a:prstGeom prst="rect">
            <a:avLst/>
          </a:prstGeom>
        </p:spPr>
      </p:pic>
    </p:spTree>
    <p:extLst>
      <p:ext uri="{BB962C8B-B14F-4D97-AF65-F5344CB8AC3E}">
        <p14:creationId xmlns:p14="http://schemas.microsoft.com/office/powerpoint/2010/main" val="266343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7B56A-771A-5959-2BA4-12CEC8AEEE5E}"/>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D48D00D4-7086-ACCC-4923-11BCAA772632}"/>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86BBF6C3-C05C-F6DA-58CE-B72FBA0020E6}"/>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C4913CB8-8C49-7015-D50D-BF703D3D7903}"/>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5E8A7F69-8FEE-9D62-4168-568B7603C042}"/>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4890E170-C1D5-4814-FB2E-1C465A11CCD8}"/>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1C2F652D-AA42-F871-5865-365ED7D14743}"/>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A65BA4DF-3F27-6D47-39A8-1039B22FED7B}"/>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5" name="TextBox 4">
            <a:extLst>
              <a:ext uri="{FF2B5EF4-FFF2-40B4-BE49-F238E27FC236}">
                <a16:creationId xmlns:a16="http://schemas.microsoft.com/office/drawing/2014/main" id="{821513D9-F1AB-E48B-6819-B1EFC87CAC0F}"/>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2 – Year 6</a:t>
            </a:r>
          </a:p>
        </p:txBody>
      </p:sp>
      <p:graphicFrame>
        <p:nvGraphicFramePr>
          <p:cNvPr id="8" name="Table 7">
            <a:extLst>
              <a:ext uri="{FF2B5EF4-FFF2-40B4-BE49-F238E27FC236}">
                <a16:creationId xmlns:a16="http://schemas.microsoft.com/office/drawing/2014/main" id="{9AAD43FF-4525-081A-0D43-A91B5AB721CB}"/>
              </a:ext>
            </a:extLst>
          </p:cNvPr>
          <p:cNvGraphicFramePr>
            <a:graphicFrameLocks noGrp="1"/>
          </p:cNvGraphicFramePr>
          <p:nvPr>
            <p:extLst>
              <p:ext uri="{D42A27DB-BD31-4B8C-83A1-F6EECF244321}">
                <p14:modId xmlns:p14="http://schemas.microsoft.com/office/powerpoint/2010/main" val="3911180083"/>
              </p:ext>
            </p:extLst>
          </p:nvPr>
        </p:nvGraphicFramePr>
        <p:xfrm>
          <a:off x="59915" y="868480"/>
          <a:ext cx="9762742" cy="5759836"/>
        </p:xfrm>
        <a:graphic>
          <a:graphicData uri="http://schemas.openxmlformats.org/drawingml/2006/table">
            <a:tbl>
              <a:tblPr firstRow="1" bandRow="1">
                <a:tableStyleId>{8A107856-5554-42FB-B03E-39F5DBC370BA}</a:tableStyleId>
              </a:tblPr>
              <a:tblGrid>
                <a:gridCol w="738706">
                  <a:extLst>
                    <a:ext uri="{9D8B030D-6E8A-4147-A177-3AD203B41FA5}">
                      <a16:colId xmlns:a16="http://schemas.microsoft.com/office/drawing/2014/main" val="3993469012"/>
                    </a:ext>
                  </a:extLst>
                </a:gridCol>
                <a:gridCol w="818565">
                  <a:extLst>
                    <a:ext uri="{9D8B030D-6E8A-4147-A177-3AD203B41FA5}">
                      <a16:colId xmlns:a16="http://schemas.microsoft.com/office/drawing/2014/main" val="62550763"/>
                    </a:ext>
                  </a:extLst>
                </a:gridCol>
                <a:gridCol w="1058142">
                  <a:extLst>
                    <a:ext uri="{9D8B030D-6E8A-4147-A177-3AD203B41FA5}">
                      <a16:colId xmlns:a16="http://schemas.microsoft.com/office/drawing/2014/main" val="1504996340"/>
                    </a:ext>
                  </a:extLst>
                </a:gridCol>
                <a:gridCol w="4042925">
                  <a:extLst>
                    <a:ext uri="{9D8B030D-6E8A-4147-A177-3AD203B41FA5}">
                      <a16:colId xmlns:a16="http://schemas.microsoft.com/office/drawing/2014/main" val="1503854659"/>
                    </a:ext>
                  </a:extLst>
                </a:gridCol>
                <a:gridCol w="3104404">
                  <a:extLst>
                    <a:ext uri="{9D8B030D-6E8A-4147-A177-3AD203B41FA5}">
                      <a16:colId xmlns:a16="http://schemas.microsoft.com/office/drawing/2014/main" val="799716772"/>
                    </a:ext>
                  </a:extLst>
                </a:gridCol>
              </a:tblGrid>
              <a:tr h="749497">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800" b="1">
                          <a:effectLst/>
                          <a:latin typeface="+mj-lt"/>
                          <a:ea typeface="Calibri"/>
                          <a:cs typeface="Times New Roman"/>
                        </a:rPr>
                        <a:t>NC objectives</a:t>
                      </a:r>
                      <a:endParaRPr lang="en-GB" sz="80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800" b="1">
                          <a:effectLst/>
                          <a:latin typeface="+mj-lt"/>
                          <a:ea typeface="Calibri"/>
                          <a:cs typeface="Times New Roman"/>
                        </a:rPr>
                        <a:t>The Big Idea</a:t>
                      </a:r>
                      <a:endParaRPr lang="en-GB" sz="800">
                        <a:effectLst/>
                        <a:latin typeface="+mj-lt"/>
                        <a:ea typeface="Calibri"/>
                        <a:cs typeface="Times New Roman"/>
                      </a:endParaRPr>
                    </a:p>
                    <a:p>
                      <a:pPr algn="ctr">
                        <a:lnSpc>
                          <a:spcPct val="107000"/>
                        </a:lnSpc>
                        <a:spcAft>
                          <a:spcPts val="0"/>
                        </a:spcAft>
                      </a:pPr>
                      <a:endParaRPr lang="en-GB" sz="800">
                        <a:effectLst/>
                        <a:latin typeface="+mj-lt"/>
                        <a:ea typeface="Calibri"/>
                        <a:cs typeface="Times New Roman"/>
                      </a:endParaRPr>
                    </a:p>
                    <a:p>
                      <a:pPr algn="ctr">
                        <a:lnSpc>
                          <a:spcPct val="107000"/>
                        </a:lnSpc>
                        <a:spcAft>
                          <a:spcPts val="0"/>
                        </a:spcAft>
                      </a:pPr>
                      <a:r>
                        <a:rPr lang="en-GB" sz="800" b="1">
                          <a:effectLst/>
                          <a:latin typeface="+mj-lt"/>
                          <a:ea typeface="Calibri"/>
                          <a:cs typeface="Times New Roman"/>
                        </a:rPr>
                        <a:t>Substantive Concepts</a:t>
                      </a:r>
                      <a:endParaRPr lang="en-GB" sz="80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737220">
                <a:tc>
                  <a:txBody>
                    <a:bodyPr/>
                    <a:lstStyle/>
                    <a:p>
                      <a:pPr>
                        <a:lnSpc>
                          <a:spcPct val="107000"/>
                        </a:lnSpc>
                        <a:spcAft>
                          <a:spcPts val="0"/>
                        </a:spcAft>
                      </a:pPr>
                      <a:r>
                        <a:rPr lang="en-GB" sz="750" b="1">
                          <a:effectLst/>
                          <a:latin typeface="+mn-lt"/>
                          <a:ea typeface="Calibri"/>
                          <a:cs typeface="Times New Roman"/>
                        </a:rPr>
                        <a:t>Year 6 Summer</a:t>
                      </a:r>
                      <a:endParaRPr lang="en-US"/>
                    </a:p>
                    <a:p>
                      <a:pPr lvl="0">
                        <a:lnSpc>
                          <a:spcPct val="107000"/>
                        </a:lnSpc>
                        <a:spcAft>
                          <a:spcPts val="0"/>
                        </a:spcAft>
                        <a:buNone/>
                      </a:pPr>
                      <a:r>
                        <a:rPr lang="en-GB" sz="750" b="1">
                          <a:effectLst/>
                          <a:latin typeface="+mn-lt"/>
                          <a:ea typeface="Calibri"/>
                          <a:cs typeface="Times New Roman"/>
                        </a:rPr>
                        <a:t> Term</a:t>
                      </a:r>
                    </a:p>
                    <a:p>
                      <a:pPr lvl="0">
                        <a:lnSpc>
                          <a:spcPct val="107000"/>
                        </a:lnSpc>
                        <a:spcAft>
                          <a:spcPts val="0"/>
                        </a:spcAft>
                        <a:buNone/>
                      </a:pPr>
                      <a:endParaRPr lang="en-GB" sz="800" b="0" i="0" u="none" strike="noStrike" noProof="0">
                        <a:effectLst/>
                      </a:endParaRPr>
                    </a:p>
                    <a:p>
                      <a:pPr lvl="0">
                        <a:lnSpc>
                          <a:spcPct val="107000"/>
                        </a:lnSpc>
                        <a:spcAft>
                          <a:spcPts val="0"/>
                        </a:spcAft>
                        <a:buNone/>
                      </a:pPr>
                      <a:r>
                        <a:rPr lang="en-GB" sz="800" b="0" i="0" u="none" strike="noStrike" noProof="0">
                          <a:effectLst/>
                          <a:latin typeface="United Curriculum"/>
                        </a:rPr>
                        <a:t>Maps and Orienteering </a:t>
                      </a:r>
                      <a:endParaRPr lang="en-GB"/>
                    </a:p>
                    <a:p>
                      <a:pPr lvl="0">
                        <a:lnSpc>
                          <a:spcPct val="107000"/>
                        </a:lnSpc>
                        <a:spcAft>
                          <a:spcPts val="0"/>
                        </a:spcAft>
                        <a:buNone/>
                      </a:pPr>
                      <a:endParaRPr lang="en-GB" sz="800" b="0" i="0" u="none" strike="noStrike" noProof="0">
                        <a:effectLst/>
                      </a:endParaRPr>
                    </a:p>
                  </a:txBody>
                  <a:tcPr marL="68580" marR="68580" marT="0" marB="0"/>
                </a:tc>
                <a:tc>
                  <a:txBody>
                    <a:bodyPr/>
                    <a:lstStyle/>
                    <a:p>
                      <a:pPr lvl="0" algn="l">
                        <a:spcAft>
                          <a:spcPts val="0"/>
                        </a:spcAft>
                        <a:buNone/>
                      </a:pPr>
                      <a:r>
                        <a:rPr lang="en-GB" sz="800" b="0" i="0" u="none" strike="noStrike" noProof="0">
                          <a:effectLst/>
                          <a:latin typeface="United Curriculum"/>
                        </a:rPr>
                        <a:t>Geographical skills and fieldwork: - use maps, atlases, globes and digital/computer mapping to locate countries and describe features studied - use the eight points of a compass, four and six-figure grid references, symbols and key (including the use of Ordnance Survey maps) to build their knowledge of the United Kingdom and the wider world </a:t>
                      </a:r>
                      <a:endParaRPr lang="en-US">
                        <a:latin typeface="United Curriculum"/>
                      </a:endParaRPr>
                    </a:p>
                  </a:txBody>
                  <a:tcPr marL="68580" marR="68580" marT="0" marB="0"/>
                </a:tc>
                <a:tc>
                  <a:txBody>
                    <a:bodyPr/>
                    <a:lstStyle/>
                    <a:p>
                      <a:pPr lvl="0">
                        <a:buNone/>
                      </a:pPr>
                      <a:r>
                        <a:rPr lang="en-US" sz="800" b="0" i="0" u="none" strike="noStrike" noProof="0">
                          <a:latin typeface="United Curriculum"/>
                        </a:rPr>
                        <a:t>GEOGRAPHICAL SKILLS – </a:t>
                      </a:r>
                      <a:endParaRPr lang="en-US" sz="800"/>
                    </a:p>
                    <a:p>
                      <a:pPr lvl="0">
                        <a:buNone/>
                      </a:pPr>
                      <a:r>
                        <a:rPr lang="en-US" sz="800" b="0" i="0" u="none" strike="noStrike" noProof="0">
                          <a:latin typeface="United Curriculum"/>
                        </a:rPr>
                        <a:t>The use of maps, atlases and globes to know and explain more about location and a place. Use 4 and 6 figure grid references with precision and accuracy.</a:t>
                      </a:r>
                      <a:endParaRPr lang="en-US" sz="800"/>
                    </a:p>
                    <a:p>
                      <a:pPr lvl="0">
                        <a:buNone/>
                      </a:pPr>
                      <a:endParaRPr lang="en-US" sz="800" b="0" i="0" u="none" strike="noStrike" noProof="0">
                        <a:latin typeface="United Curriculum"/>
                      </a:endParaRPr>
                    </a:p>
                    <a:p>
                      <a:pPr lvl="0">
                        <a:buNone/>
                      </a:pPr>
                      <a:r>
                        <a:rPr lang="en-US" sz="800" b="0" i="0" u="none" strike="noStrike" noProof="0">
                          <a:latin typeface="United Curriculum"/>
                        </a:rPr>
                        <a:t>FIELDWORK – Collecting and using information to know more and explain what a location or place is like. Use 4 and 6 figure grid references to explain location and place.</a:t>
                      </a:r>
                      <a:endParaRPr lang="en-US" sz="800"/>
                    </a:p>
                  </a:txBody>
                  <a:tcPr marL="68580" marR="68580" marT="0" marB="0"/>
                </a:tc>
                <a:tc>
                  <a:txBody>
                    <a:bodyPr/>
                    <a:lstStyle/>
                    <a:p>
                      <a:endParaRPr lang="en-GB"/>
                    </a:p>
                  </a:txBody>
                  <a:tcPr/>
                </a:tc>
                <a:tc>
                  <a:txBody>
                    <a:bodyPr/>
                    <a:lstStyle/>
                    <a:p>
                      <a:pPr lvl="0">
                        <a:lnSpc>
                          <a:spcPct val="107000"/>
                        </a:lnSpc>
                        <a:spcAft>
                          <a:spcPts val="0"/>
                        </a:spcAft>
                        <a:buNone/>
                      </a:pPr>
                      <a:r>
                        <a:rPr lang="en-GB" sz="800" b="0" i="0" u="none" strike="noStrike" noProof="0">
                          <a:effectLst/>
                          <a:latin typeface="United Curriculum"/>
                        </a:rPr>
                        <a:t>Pupils should know that: </a:t>
                      </a:r>
                      <a:endParaRPr lang="en-US"/>
                    </a:p>
                    <a:p>
                      <a:pPr lvl="0">
                        <a:lnSpc>
                          <a:spcPct val="107000"/>
                        </a:lnSpc>
                        <a:spcAft>
                          <a:spcPts val="0"/>
                        </a:spcAft>
                        <a:buNone/>
                      </a:pPr>
                      <a:r>
                        <a:rPr lang="en-GB" sz="800" b="0" i="0" u="none" strike="noStrike" noProof="0">
                          <a:effectLst/>
                          <a:latin typeface="United Curriculum"/>
                        </a:rPr>
                        <a:t>- Ordnance Survey comes from ‘cannon or great gun’ and ‘look upon or notice’. </a:t>
                      </a:r>
                      <a:endParaRPr lang="en-US"/>
                    </a:p>
                    <a:p>
                      <a:pPr lvl="0">
                        <a:lnSpc>
                          <a:spcPct val="107000"/>
                        </a:lnSpc>
                        <a:spcAft>
                          <a:spcPts val="0"/>
                        </a:spcAft>
                        <a:buNone/>
                      </a:pPr>
                      <a:r>
                        <a:rPr lang="en-GB" sz="800" b="0" i="0" u="none" strike="noStrike" noProof="0">
                          <a:effectLst/>
                          <a:latin typeface="United Curriculum"/>
                        </a:rPr>
                        <a:t>- Small scale OS maps provide a wider view and are useful for locating cities, towns, motorways, mountains and hails. </a:t>
                      </a:r>
                      <a:endParaRPr lang="en-US"/>
                    </a:p>
                    <a:p>
                      <a:pPr lvl="0">
                        <a:lnSpc>
                          <a:spcPct val="107000"/>
                        </a:lnSpc>
                        <a:spcAft>
                          <a:spcPts val="0"/>
                        </a:spcAft>
                        <a:buNone/>
                      </a:pPr>
                      <a:r>
                        <a:rPr lang="en-GB" sz="800" b="0" i="0" u="none" strike="noStrike" noProof="0">
                          <a:effectLst/>
                          <a:latin typeface="United Curriculum"/>
                        </a:rPr>
                        <a:t>- Large scale OS maps provide a close-up view, useful for locating houses, buildings, river etc. </a:t>
                      </a:r>
                      <a:endParaRPr lang="en-US"/>
                    </a:p>
                    <a:p>
                      <a:pPr lvl="0">
                        <a:lnSpc>
                          <a:spcPct val="107000"/>
                        </a:lnSpc>
                        <a:spcAft>
                          <a:spcPts val="0"/>
                        </a:spcAft>
                        <a:buNone/>
                      </a:pPr>
                      <a:r>
                        <a:rPr lang="en-GB" sz="800" b="0" i="0" u="none" strike="noStrike" noProof="0">
                          <a:effectLst/>
                          <a:latin typeface="United Curriculum"/>
                        </a:rPr>
                        <a:t>- A scale of 1:25000, shows 1cm on the map as 250m on the ground.</a:t>
                      </a:r>
                      <a:endParaRPr lang="en-US"/>
                    </a:p>
                    <a:p>
                      <a:pPr lvl="0">
                        <a:lnSpc>
                          <a:spcPct val="107000"/>
                        </a:lnSpc>
                        <a:spcAft>
                          <a:spcPts val="0"/>
                        </a:spcAft>
                        <a:buNone/>
                      </a:pPr>
                      <a:r>
                        <a:rPr lang="en-GB" sz="800" b="0" i="0" u="none" strike="noStrike" noProof="0">
                          <a:effectLst/>
                          <a:latin typeface="United Curriculum"/>
                        </a:rPr>
                        <a:t>- 4 figure grid references give the location of a 1km x 1km square. They begin with a two letter reference, then have an Eastings number, followed by a Northings number. </a:t>
                      </a:r>
                      <a:endParaRPr lang="en-US"/>
                    </a:p>
                    <a:p>
                      <a:pPr lvl="0">
                        <a:lnSpc>
                          <a:spcPct val="107000"/>
                        </a:lnSpc>
                        <a:spcAft>
                          <a:spcPts val="0"/>
                        </a:spcAft>
                        <a:buNone/>
                      </a:pPr>
                      <a:r>
                        <a:rPr lang="en-GB" sz="800" b="0" i="0" u="none" strike="noStrike" noProof="0">
                          <a:effectLst/>
                          <a:latin typeface="United Curriculum"/>
                        </a:rPr>
                        <a:t>- 6 figure grid references give a more precise location within a 100m x 100m square. They begin with a two letter reference, followed by a 3-digit Eastings number and a 3-digit Northings number. </a:t>
                      </a:r>
                      <a:endParaRPr lang="en-US"/>
                    </a:p>
                    <a:p>
                      <a:pPr lvl="0">
                        <a:lnSpc>
                          <a:spcPct val="107000"/>
                        </a:lnSpc>
                        <a:spcAft>
                          <a:spcPts val="0"/>
                        </a:spcAft>
                        <a:buNone/>
                      </a:pPr>
                      <a:r>
                        <a:rPr lang="en-GB" sz="800" b="0" i="0" u="none" strike="noStrike" noProof="0">
                          <a:effectLst/>
                          <a:latin typeface="United Curriculum"/>
                        </a:rPr>
                        <a:t>- 4 figure grid references are useful for general locations e.g. woodlands; 6 figure grid references are useful for locating landmarks, buildings etc. </a:t>
                      </a:r>
                      <a:endParaRPr lang="en-US"/>
                    </a:p>
                    <a:p>
                      <a:pPr lvl="0">
                        <a:lnSpc>
                          <a:spcPct val="107000"/>
                        </a:lnSpc>
                        <a:spcAft>
                          <a:spcPts val="0"/>
                        </a:spcAft>
                        <a:buNone/>
                      </a:pPr>
                      <a:r>
                        <a:rPr lang="en-GB" sz="800" b="0" i="0" u="none" strike="noStrike" noProof="0">
                          <a:effectLst/>
                          <a:latin typeface="United Curriculum"/>
                        </a:rPr>
                        <a:t>- Orienteering is using a map and compass to navigate around a set course. </a:t>
                      </a:r>
                      <a:endParaRPr lang="en-US"/>
                    </a:p>
                    <a:p>
                      <a:pPr lvl="0">
                        <a:lnSpc>
                          <a:spcPct val="107000"/>
                        </a:lnSpc>
                        <a:spcAft>
                          <a:spcPts val="0"/>
                        </a:spcAft>
                        <a:buNone/>
                      </a:pPr>
                      <a:r>
                        <a:rPr lang="en-GB" sz="800" b="0" i="0" u="none" strike="noStrike" noProof="0">
                          <a:effectLst/>
                          <a:latin typeface="United Curriculum"/>
                        </a:rPr>
                        <a:t>- Orientating the map means the turn the map to fit the ground.</a:t>
                      </a:r>
                      <a:endParaRPr lang="en-US"/>
                    </a:p>
                    <a:p>
                      <a:pPr lvl="0">
                        <a:lnSpc>
                          <a:spcPct val="107000"/>
                        </a:lnSpc>
                        <a:spcAft>
                          <a:spcPts val="0"/>
                        </a:spcAft>
                        <a:buNone/>
                      </a:pPr>
                      <a:r>
                        <a:rPr lang="en-GB" sz="800" b="0" i="0" u="none" strike="noStrike" noProof="0">
                          <a:effectLst/>
                          <a:latin typeface="United Curriculum"/>
                        </a:rPr>
                        <a:t> - Orienteering controls are markers that identify a precise location to navigate to. </a:t>
                      </a:r>
                      <a:endParaRPr lang="en-US"/>
                    </a:p>
                    <a:p>
                      <a:pPr lvl="0">
                        <a:lnSpc>
                          <a:spcPct val="107000"/>
                        </a:lnSpc>
                        <a:spcAft>
                          <a:spcPts val="0"/>
                        </a:spcAft>
                        <a:buNone/>
                      </a:pPr>
                      <a:r>
                        <a:rPr lang="en-GB" sz="800" b="0" i="0" u="none" strike="noStrike" noProof="0">
                          <a:effectLst/>
                          <a:latin typeface="United Curriculum"/>
                        </a:rPr>
                        <a:t>- A red triangle indicates the starting point in orienteering; a red circle indicates a finishing point. - An attack point is a large and obvious feature near a control marker.</a:t>
                      </a:r>
                      <a:endParaRPr lang="en-GB" sz="800" b="0" i="0" u="none" strike="noStrike" noProof="0">
                        <a:effectLst/>
                      </a:endParaRPr>
                    </a:p>
                  </a:txBody>
                  <a:tcPr marL="68580" marR="68580" marT="0" marB="0"/>
                </a:tc>
                <a:extLst>
                  <a:ext uri="{0D108BD9-81ED-4DB2-BD59-A6C34878D82A}">
                    <a16:rowId xmlns:a16="http://schemas.microsoft.com/office/drawing/2014/main" val="956065142"/>
                  </a:ext>
                </a:extLst>
              </a:tr>
              <a:tr h="328547">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944572">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5C1BE24E-4F89-FAFE-F3EE-56D8D3AC1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white rectangular box with black text&#10;&#10;AI-generated content may be incorrect.">
            <a:extLst>
              <a:ext uri="{FF2B5EF4-FFF2-40B4-BE49-F238E27FC236}">
                <a16:creationId xmlns:a16="http://schemas.microsoft.com/office/drawing/2014/main" id="{78069533-2128-7182-0704-CEF64DAF6350}"/>
              </a:ext>
            </a:extLst>
          </p:cNvPr>
          <p:cNvPicPr>
            <a:picLocks noChangeAspect="1"/>
          </p:cNvPicPr>
          <p:nvPr/>
        </p:nvPicPr>
        <p:blipFill>
          <a:blip r:embed="rId5"/>
          <a:srcRect l="-905" t="4439"/>
          <a:stretch>
            <a:fillRect/>
          </a:stretch>
        </p:blipFill>
        <p:spPr>
          <a:xfrm>
            <a:off x="2673824" y="1705516"/>
            <a:ext cx="3999967" cy="1264954"/>
          </a:xfrm>
          <a:prstGeom prst="rect">
            <a:avLst/>
          </a:prstGeom>
        </p:spPr>
      </p:pic>
      <p:pic>
        <p:nvPicPr>
          <p:cNvPr id="6" name="Picture 5" descr="A close-up of a sign&#10;&#10;AI-generated content may be incorrect.">
            <a:extLst>
              <a:ext uri="{FF2B5EF4-FFF2-40B4-BE49-F238E27FC236}">
                <a16:creationId xmlns:a16="http://schemas.microsoft.com/office/drawing/2014/main" id="{CD02A005-D11C-E413-6FB0-A9AC8F755536}"/>
              </a:ext>
            </a:extLst>
          </p:cNvPr>
          <p:cNvPicPr>
            <a:picLocks noChangeAspect="1"/>
          </p:cNvPicPr>
          <p:nvPr/>
        </p:nvPicPr>
        <p:blipFill>
          <a:blip r:embed="rId6"/>
          <a:stretch>
            <a:fillRect/>
          </a:stretch>
        </p:blipFill>
        <p:spPr>
          <a:xfrm>
            <a:off x="334829" y="5720537"/>
            <a:ext cx="6671852" cy="635962"/>
          </a:xfrm>
          <a:prstGeom prst="rect">
            <a:avLst/>
          </a:prstGeom>
        </p:spPr>
      </p:pic>
      <p:pic>
        <p:nvPicPr>
          <p:cNvPr id="10" name="Picture 9" descr="A close-up of a list of words&#10;&#10;AI-generated content may be incorrect.">
            <a:extLst>
              <a:ext uri="{FF2B5EF4-FFF2-40B4-BE49-F238E27FC236}">
                <a16:creationId xmlns:a16="http://schemas.microsoft.com/office/drawing/2014/main" id="{ACE5DFC4-9ABD-4714-3620-61EA13603758}"/>
              </a:ext>
            </a:extLst>
          </p:cNvPr>
          <p:cNvPicPr>
            <a:picLocks noChangeAspect="1"/>
          </p:cNvPicPr>
          <p:nvPr/>
        </p:nvPicPr>
        <p:blipFill>
          <a:blip r:embed="rId7"/>
          <a:stretch>
            <a:fillRect/>
          </a:stretch>
        </p:blipFill>
        <p:spPr>
          <a:xfrm>
            <a:off x="7278285" y="5700013"/>
            <a:ext cx="2288105" cy="640388"/>
          </a:xfrm>
          <a:prstGeom prst="rect">
            <a:avLst/>
          </a:prstGeom>
        </p:spPr>
      </p:pic>
    </p:spTree>
    <p:extLst>
      <p:ext uri="{BB962C8B-B14F-4D97-AF65-F5344CB8AC3E}">
        <p14:creationId xmlns:p14="http://schemas.microsoft.com/office/powerpoint/2010/main" val="149533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448230" y="247728"/>
            <a:ext cx="7449475" cy="528671"/>
          </a:xfrm>
          <a:prstGeom prst="rect">
            <a:avLst/>
          </a:prstGeom>
        </p:spPr>
        <p:txBody>
          <a:bodyPr wrap="none">
            <a:spAutoFit/>
          </a:bodyPr>
          <a:lstStyle/>
          <a:p>
            <a:pPr algn="ctr">
              <a:lnSpc>
                <a:spcPct val="107000"/>
              </a:lnSpc>
              <a:spcAft>
                <a:spcPts val="800"/>
              </a:spcAft>
              <a:tabLst>
                <a:tab pos="2947670" algn="l"/>
              </a:tabLst>
            </a:pPr>
            <a:r>
              <a:rPr lang="en-GB" sz="2800" b="1">
                <a:solidFill>
                  <a:srgbClr val="002060"/>
                </a:solidFill>
                <a:latin typeface="+mj-lt"/>
                <a:ea typeface="Calibri" panose="020F0502020204030204" pitchFamily="34" charset="0"/>
                <a:cs typeface="Times New Roman" panose="02020603050405020304" pitchFamily="18" charset="0"/>
              </a:rPr>
              <a:t>EYFS – Milestones for Continuous Provision </a:t>
            </a:r>
            <a:endParaRPr lang="en-GB" sz="2800">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a:p>
        </p:txBody>
      </p:sp>
      <p:graphicFrame>
        <p:nvGraphicFramePr>
          <p:cNvPr id="2" name="Diagram 1">
            <a:extLst>
              <a:ext uri="{FF2B5EF4-FFF2-40B4-BE49-F238E27FC236}">
                <a16:creationId xmlns:a16="http://schemas.microsoft.com/office/drawing/2014/main" id="{C6D918CC-04FF-4938-95BB-0257130A3D17}"/>
              </a:ext>
            </a:extLst>
          </p:cNvPr>
          <p:cNvGraphicFramePr/>
          <p:nvPr>
            <p:extLst>
              <p:ext uri="{D42A27DB-BD31-4B8C-83A1-F6EECF244321}">
                <p14:modId xmlns:p14="http://schemas.microsoft.com/office/powerpoint/2010/main" val="600554717"/>
              </p:ext>
            </p:extLst>
          </p:nvPr>
        </p:nvGraphicFramePr>
        <p:xfrm>
          <a:off x="611591" y="855577"/>
          <a:ext cx="8682818" cy="554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286C4D46-8ADB-438B-8C5F-A58CBCFB3AD8}"/>
              </a:ext>
            </a:extLst>
          </p:cNvPr>
          <p:cNvSpPr txBox="1"/>
          <p:nvPr/>
        </p:nvSpPr>
        <p:spPr>
          <a:xfrm>
            <a:off x="1445781" y="5797344"/>
            <a:ext cx="7079770" cy="369332"/>
          </a:xfrm>
          <a:prstGeom prst="rect">
            <a:avLst/>
          </a:prstGeom>
          <a:noFill/>
        </p:spPr>
        <p:txBody>
          <a:bodyPr wrap="square" rtlCol="0">
            <a:spAutoFit/>
          </a:bodyPr>
          <a:lstStyle/>
          <a:p>
            <a:pPr algn="ctr"/>
            <a:r>
              <a:rPr lang="en-GB">
                <a:solidFill>
                  <a:srgbClr val="44375E"/>
                </a:solidFill>
              </a:rPr>
              <a:t>Understanding The World – People, Culture and Communities</a:t>
            </a:r>
          </a:p>
        </p:txBody>
      </p:sp>
      <p:sp>
        <p:nvSpPr>
          <p:cNvPr id="13" name="TextBox 12">
            <a:extLst>
              <a:ext uri="{FF2B5EF4-FFF2-40B4-BE49-F238E27FC236}">
                <a16:creationId xmlns:a16="http://schemas.microsoft.com/office/drawing/2014/main" id="{F72A71EA-08D8-4580-AF21-0B05E0DD5260}"/>
              </a:ext>
            </a:extLst>
          </p:cNvPr>
          <p:cNvSpPr txBox="1"/>
          <p:nvPr/>
        </p:nvSpPr>
        <p:spPr>
          <a:xfrm>
            <a:off x="1394407" y="1154552"/>
            <a:ext cx="1335024" cy="923330"/>
          </a:xfrm>
          <a:prstGeom prst="rect">
            <a:avLst/>
          </a:prstGeom>
          <a:solidFill>
            <a:schemeClr val="accent2">
              <a:lumMod val="20000"/>
              <a:lumOff val="80000"/>
            </a:schemeClr>
          </a:solidFill>
        </p:spPr>
        <p:txBody>
          <a:bodyPr wrap="square" rtlCol="0">
            <a:spAutoFit/>
          </a:bodyPr>
          <a:lstStyle/>
          <a:p>
            <a:pPr algn="ctr"/>
            <a:r>
              <a:rPr lang="en-GB">
                <a:solidFill>
                  <a:srgbClr val="44375E"/>
                </a:solidFill>
              </a:rPr>
              <a:t>Children in Nursery will</a:t>
            </a:r>
            <a:r>
              <a:rPr lang="en-GB"/>
              <a:t>:</a:t>
            </a:r>
          </a:p>
        </p:txBody>
      </p:sp>
      <p:sp>
        <p:nvSpPr>
          <p:cNvPr id="23" name="TextBox 22">
            <a:extLst>
              <a:ext uri="{FF2B5EF4-FFF2-40B4-BE49-F238E27FC236}">
                <a16:creationId xmlns:a16="http://schemas.microsoft.com/office/drawing/2014/main" id="{5C3E6FF3-A127-419C-8C66-BD648AEB697E}"/>
              </a:ext>
            </a:extLst>
          </p:cNvPr>
          <p:cNvSpPr txBox="1"/>
          <p:nvPr/>
        </p:nvSpPr>
        <p:spPr>
          <a:xfrm>
            <a:off x="4318154" y="1166584"/>
            <a:ext cx="1335024" cy="923330"/>
          </a:xfrm>
          <a:prstGeom prst="rect">
            <a:avLst/>
          </a:prstGeom>
          <a:solidFill>
            <a:schemeClr val="accent2">
              <a:lumMod val="20000"/>
              <a:lumOff val="80000"/>
            </a:schemeClr>
          </a:solidFill>
        </p:spPr>
        <p:txBody>
          <a:bodyPr wrap="square" rtlCol="0">
            <a:spAutoFit/>
          </a:bodyPr>
          <a:lstStyle/>
          <a:p>
            <a:pPr algn="ctr"/>
            <a:r>
              <a:rPr lang="en-GB">
                <a:solidFill>
                  <a:srgbClr val="44375E"/>
                </a:solidFill>
              </a:rPr>
              <a:t>Children in Reception will</a:t>
            </a:r>
            <a:r>
              <a:rPr lang="en-GB"/>
              <a:t>:</a:t>
            </a:r>
          </a:p>
        </p:txBody>
      </p:sp>
      <p:sp>
        <p:nvSpPr>
          <p:cNvPr id="25" name="TextBox 24">
            <a:extLst>
              <a:ext uri="{FF2B5EF4-FFF2-40B4-BE49-F238E27FC236}">
                <a16:creationId xmlns:a16="http://schemas.microsoft.com/office/drawing/2014/main" id="{C3A09A18-633D-405F-BE34-75719CFA270F}"/>
              </a:ext>
            </a:extLst>
          </p:cNvPr>
          <p:cNvSpPr txBox="1"/>
          <p:nvPr/>
        </p:nvSpPr>
        <p:spPr>
          <a:xfrm>
            <a:off x="7241901" y="1311474"/>
            <a:ext cx="1335024" cy="646331"/>
          </a:xfrm>
          <a:prstGeom prst="rect">
            <a:avLst/>
          </a:prstGeom>
          <a:solidFill>
            <a:schemeClr val="accent2">
              <a:lumMod val="20000"/>
              <a:lumOff val="80000"/>
            </a:schemeClr>
          </a:solidFill>
        </p:spPr>
        <p:txBody>
          <a:bodyPr wrap="square" rtlCol="0">
            <a:spAutoFit/>
          </a:bodyPr>
          <a:lstStyle/>
          <a:p>
            <a:pPr algn="ctr"/>
            <a:r>
              <a:rPr lang="en-GB">
                <a:solidFill>
                  <a:srgbClr val="44375E"/>
                </a:solidFill>
              </a:rPr>
              <a:t>Year 1 Ready:</a:t>
            </a:r>
            <a:endParaRPr lang="en-GB"/>
          </a:p>
        </p:txBody>
      </p:sp>
      <p:sp>
        <p:nvSpPr>
          <p:cNvPr id="18" name="TextBox 17">
            <a:extLst>
              <a:ext uri="{FF2B5EF4-FFF2-40B4-BE49-F238E27FC236}">
                <a16:creationId xmlns:a16="http://schemas.microsoft.com/office/drawing/2014/main" id="{CB0A2404-17B5-4F3B-A49C-BFD4D080A397}"/>
              </a:ext>
            </a:extLst>
          </p:cNvPr>
          <p:cNvSpPr txBox="1"/>
          <p:nvPr/>
        </p:nvSpPr>
        <p:spPr>
          <a:xfrm>
            <a:off x="6725810" y="2539936"/>
            <a:ext cx="2332259" cy="2292935"/>
          </a:xfrm>
          <a:prstGeom prst="rect">
            <a:avLst/>
          </a:prstGeom>
          <a:noFill/>
        </p:spPr>
        <p:txBody>
          <a:bodyPr wrap="square" rtlCol="0">
            <a:spAutoFit/>
          </a:bodyPr>
          <a:lstStyle/>
          <a:p>
            <a:pPr lvl="0"/>
            <a:r>
              <a:rPr lang="en-GB" sz="1100">
                <a:solidFill>
                  <a:srgbClr val="44375E"/>
                </a:solidFill>
              </a:rPr>
              <a:t>I can</a:t>
            </a:r>
          </a:p>
          <a:p>
            <a:pPr marL="171450" lvl="0" indent="-171450">
              <a:buFont typeface="Arial" panose="020B0604020202020204" pitchFamily="34" charset="0"/>
              <a:buChar char="•"/>
            </a:pPr>
            <a:r>
              <a:rPr lang="en-GB" sz="1100">
                <a:solidFill>
                  <a:srgbClr val="44375E"/>
                </a:solidFill>
              </a:rPr>
              <a:t>Say where I live</a:t>
            </a:r>
          </a:p>
          <a:p>
            <a:pPr marL="171450" lvl="0" indent="-171450">
              <a:buFont typeface="Arial" panose="020B0604020202020204" pitchFamily="34" charset="0"/>
              <a:buChar char="•"/>
            </a:pPr>
            <a:r>
              <a:rPr lang="en-GB" sz="1100">
                <a:solidFill>
                  <a:srgbClr val="44375E"/>
                </a:solidFill>
              </a:rPr>
              <a:t>Talk about the special places in our community</a:t>
            </a:r>
          </a:p>
          <a:p>
            <a:pPr marL="171450" lvl="0" indent="-171450">
              <a:buFont typeface="Arial" panose="020B0604020202020204" pitchFamily="34" charset="0"/>
              <a:buChar char="•"/>
            </a:pPr>
            <a:r>
              <a:rPr lang="en-GB" sz="1100">
                <a:solidFill>
                  <a:srgbClr val="44375E"/>
                </a:solidFill>
              </a:rPr>
              <a:t>Say how the places are the same and different</a:t>
            </a:r>
          </a:p>
          <a:p>
            <a:pPr marL="171450" lvl="0" indent="-171450">
              <a:buFont typeface="Arial" panose="020B0604020202020204" pitchFamily="34" charset="0"/>
              <a:buChar char="•"/>
            </a:pPr>
            <a:r>
              <a:rPr lang="en-GB" sz="1100">
                <a:solidFill>
                  <a:srgbClr val="44375E"/>
                </a:solidFill>
              </a:rPr>
              <a:t>Talk about my environment at home and school </a:t>
            </a:r>
          </a:p>
          <a:p>
            <a:pPr marL="171450" lvl="0" indent="-171450">
              <a:buFont typeface="Arial" panose="020B0604020202020204" pitchFamily="34" charset="0"/>
              <a:buChar char="•"/>
            </a:pPr>
            <a:r>
              <a:rPr lang="en-GB" sz="1100">
                <a:solidFill>
                  <a:srgbClr val="44375E"/>
                </a:solidFill>
              </a:rPr>
              <a:t>Talk about places I have visited</a:t>
            </a:r>
          </a:p>
          <a:p>
            <a:pPr marL="171450" lvl="0" indent="-171450">
              <a:buFont typeface="Arial" panose="020B0604020202020204" pitchFamily="34" charset="0"/>
              <a:buChar char="•"/>
            </a:pPr>
            <a:r>
              <a:rPr lang="en-GB" sz="1100">
                <a:solidFill>
                  <a:srgbClr val="44375E"/>
                </a:solidFill>
              </a:rPr>
              <a:t>Talk about natural and built environments and listen to different points of view</a:t>
            </a:r>
          </a:p>
        </p:txBody>
      </p:sp>
      <p:pic>
        <p:nvPicPr>
          <p:cNvPr id="21" name="Graphic 20" descr="Globe with solid fill">
            <a:extLst>
              <a:ext uri="{FF2B5EF4-FFF2-40B4-BE49-F238E27FC236}">
                <a16:creationId xmlns:a16="http://schemas.microsoft.com/office/drawing/2014/main" id="{7474D801-4588-403D-87BA-2A9CC664E1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25537" y="166396"/>
            <a:ext cx="604388" cy="604388"/>
          </a:xfrm>
          <a:prstGeom prst="rect">
            <a:avLst/>
          </a:prstGeom>
        </p:spPr>
      </p:pic>
      <p:sp>
        <p:nvSpPr>
          <p:cNvPr id="26" name="TextBox 25">
            <a:extLst>
              <a:ext uri="{FF2B5EF4-FFF2-40B4-BE49-F238E27FC236}">
                <a16:creationId xmlns:a16="http://schemas.microsoft.com/office/drawing/2014/main" id="{87F5C044-1133-41E2-9162-E4FEBA2270BD}"/>
              </a:ext>
            </a:extLst>
          </p:cNvPr>
          <p:cNvSpPr txBox="1"/>
          <p:nvPr/>
        </p:nvSpPr>
        <p:spPr>
          <a:xfrm>
            <a:off x="3784194" y="3062846"/>
            <a:ext cx="2626205" cy="253916"/>
          </a:xfrm>
          <a:prstGeom prst="rect">
            <a:avLst/>
          </a:prstGeom>
          <a:noFill/>
        </p:spPr>
        <p:txBody>
          <a:bodyPr wrap="square" rtlCol="0">
            <a:spAutoFit/>
          </a:bodyPr>
          <a:lstStyle/>
          <a:p>
            <a:pPr marL="72000" indent="-72000">
              <a:lnSpc>
                <a:spcPct val="100000"/>
              </a:lnSpc>
              <a:spcBef>
                <a:spcPts val="0"/>
              </a:spcBef>
              <a:spcAft>
                <a:spcPts val="0"/>
              </a:spcAft>
              <a:buFont typeface="Arial" panose="020B0604020202020204" pitchFamily="34" charset="0"/>
              <a:buChar char="•"/>
            </a:pPr>
            <a:r>
              <a:rPr lang="en-US" sz="1050">
                <a:solidFill>
                  <a:schemeClr val="bg1"/>
                </a:solidFill>
                <a:latin typeface="Roboto" panose="02000000000000000000" pitchFamily="2" charset="0"/>
                <a:ea typeface="Roboto" panose="02000000000000000000" pitchFamily="2" charset="0"/>
              </a:rPr>
              <a:t>which they live</a:t>
            </a:r>
            <a:endParaRPr lang="en-GB" sz="1050">
              <a:solidFill>
                <a:srgbClr val="44375E"/>
              </a:solidFill>
            </a:endParaRPr>
          </a:p>
        </p:txBody>
      </p:sp>
      <p:sp>
        <p:nvSpPr>
          <p:cNvPr id="19" name="TextBox 18">
            <a:extLst>
              <a:ext uri="{FF2B5EF4-FFF2-40B4-BE49-F238E27FC236}">
                <a16:creationId xmlns:a16="http://schemas.microsoft.com/office/drawing/2014/main" id="{4F5E0A8E-EB2D-4F50-A727-36E30994F7D4}"/>
              </a:ext>
            </a:extLst>
          </p:cNvPr>
          <p:cNvSpPr txBox="1"/>
          <p:nvPr/>
        </p:nvSpPr>
        <p:spPr>
          <a:xfrm>
            <a:off x="969329" y="2539936"/>
            <a:ext cx="2332259" cy="2292935"/>
          </a:xfrm>
          <a:prstGeom prst="rect">
            <a:avLst/>
          </a:prstGeom>
          <a:noFill/>
        </p:spPr>
        <p:txBody>
          <a:bodyPr wrap="square" rtlCol="0">
            <a:spAutoFit/>
          </a:bodyPr>
          <a:lstStyle/>
          <a:p>
            <a:pPr lvl="0"/>
            <a:r>
              <a:rPr lang="en-GB" sz="1100">
                <a:solidFill>
                  <a:srgbClr val="44375E"/>
                </a:solidFill>
              </a:rPr>
              <a:t>• Tell you something about where they live e.g. the number of their house, the street where</a:t>
            </a:r>
          </a:p>
          <a:p>
            <a:pPr lvl="0"/>
            <a:r>
              <a:rPr lang="en-GB" sz="1100">
                <a:solidFill>
                  <a:srgbClr val="44375E"/>
                </a:solidFill>
              </a:rPr>
              <a:t>they live, something that is near their house.</a:t>
            </a:r>
          </a:p>
          <a:p>
            <a:pPr lvl="0"/>
            <a:r>
              <a:rPr lang="en-GB" sz="1100">
                <a:solidFill>
                  <a:srgbClr val="44375E"/>
                </a:solidFill>
              </a:rPr>
              <a:t>• Talks about features of their immediate environment.</a:t>
            </a:r>
          </a:p>
          <a:p>
            <a:pPr lvl="0"/>
            <a:r>
              <a:rPr lang="en-GB" sz="1100">
                <a:solidFill>
                  <a:srgbClr val="44375E"/>
                </a:solidFill>
              </a:rPr>
              <a:t>• Talk about how different environments are different when looking at photographs and</a:t>
            </a:r>
          </a:p>
          <a:p>
            <a:pPr lvl="0"/>
            <a:r>
              <a:rPr lang="en-GB" sz="1100">
                <a:solidFill>
                  <a:srgbClr val="44375E"/>
                </a:solidFill>
              </a:rPr>
              <a:t>books.</a:t>
            </a:r>
          </a:p>
          <a:p>
            <a:pPr lvl="0"/>
            <a:r>
              <a:rPr lang="en-GB" sz="1100">
                <a:solidFill>
                  <a:srgbClr val="44375E"/>
                </a:solidFill>
              </a:rPr>
              <a:t>• Show an interest in looking at maps and globes.</a:t>
            </a:r>
          </a:p>
        </p:txBody>
      </p:sp>
      <p:sp>
        <p:nvSpPr>
          <p:cNvPr id="20" name="TextBox 19">
            <a:extLst>
              <a:ext uri="{FF2B5EF4-FFF2-40B4-BE49-F238E27FC236}">
                <a16:creationId xmlns:a16="http://schemas.microsoft.com/office/drawing/2014/main" id="{739880FE-B7BA-4C4E-AE6F-6D31E388D175}"/>
              </a:ext>
            </a:extLst>
          </p:cNvPr>
          <p:cNvSpPr txBox="1"/>
          <p:nvPr/>
        </p:nvSpPr>
        <p:spPr>
          <a:xfrm>
            <a:off x="3869586" y="2539936"/>
            <a:ext cx="2332259" cy="3170099"/>
          </a:xfrm>
          <a:prstGeom prst="rect">
            <a:avLst/>
          </a:prstGeom>
          <a:noFill/>
        </p:spPr>
        <p:txBody>
          <a:bodyPr wrap="square" rtlCol="0">
            <a:spAutoFit/>
          </a:bodyPr>
          <a:lstStyle/>
          <a:p>
            <a:pPr lvl="0"/>
            <a:r>
              <a:rPr lang="en-GB" sz="1000">
                <a:solidFill>
                  <a:srgbClr val="44375E"/>
                </a:solidFill>
              </a:rPr>
              <a:t>Talk about their own immediate environment and how environments in other parts of the world differ e.g. are hotter or colder.</a:t>
            </a:r>
          </a:p>
          <a:p>
            <a:pPr lvl="0"/>
            <a:r>
              <a:rPr lang="en-GB" sz="1000">
                <a:solidFill>
                  <a:srgbClr val="44375E"/>
                </a:solidFill>
              </a:rPr>
              <a:t>• Use geographical words e.g. forest, beach, mountain when looking at physical features of</a:t>
            </a:r>
          </a:p>
          <a:p>
            <a:pPr lvl="0"/>
            <a:r>
              <a:rPr lang="en-GB" sz="1000">
                <a:solidFill>
                  <a:srgbClr val="44375E"/>
                </a:solidFill>
              </a:rPr>
              <a:t>different landscapes.</a:t>
            </a:r>
          </a:p>
          <a:p>
            <a:pPr lvl="0"/>
            <a:r>
              <a:rPr lang="en-GB" sz="1000">
                <a:solidFill>
                  <a:srgbClr val="44375E"/>
                </a:solidFill>
              </a:rPr>
              <a:t>• Understand that a map is a drawing from above.</a:t>
            </a:r>
          </a:p>
          <a:p>
            <a:pPr lvl="0"/>
            <a:r>
              <a:rPr lang="en-GB" sz="1000">
                <a:solidFill>
                  <a:srgbClr val="44375E"/>
                </a:solidFill>
              </a:rPr>
              <a:t>• Draw imaginary maps as part of their play.</a:t>
            </a:r>
          </a:p>
          <a:p>
            <a:pPr lvl="0"/>
            <a:r>
              <a:rPr lang="en-GB" sz="1000">
                <a:solidFill>
                  <a:srgbClr val="44375E"/>
                </a:solidFill>
              </a:rPr>
              <a:t>• Find features of their environment on a simple map or oblique aerial photograph.</a:t>
            </a:r>
          </a:p>
          <a:p>
            <a:pPr lvl="0"/>
            <a:r>
              <a:rPr lang="en-GB" sz="1000">
                <a:solidFill>
                  <a:srgbClr val="44375E"/>
                </a:solidFill>
              </a:rPr>
              <a:t>Talk about and compare their immediate environment and different environments they</a:t>
            </a:r>
          </a:p>
          <a:p>
            <a:pPr lvl="0"/>
            <a:r>
              <a:rPr lang="en-GB" sz="1000">
                <a:solidFill>
                  <a:srgbClr val="44375E"/>
                </a:solidFill>
              </a:rPr>
              <a:t>have been taught about, using some accurate geographical vocabulary.</a:t>
            </a:r>
          </a:p>
        </p:txBody>
      </p:sp>
    </p:spTree>
    <p:extLst>
      <p:ext uri="{BB962C8B-B14F-4D97-AF65-F5344CB8AC3E}">
        <p14:creationId xmlns:p14="http://schemas.microsoft.com/office/powerpoint/2010/main" val="272448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448230" y="247728"/>
            <a:ext cx="7449475" cy="528671"/>
          </a:xfrm>
          <a:prstGeom prst="rect">
            <a:avLst/>
          </a:prstGeom>
        </p:spPr>
        <p:txBody>
          <a:bodyPr wrap="none">
            <a:spAutoFit/>
          </a:bodyPr>
          <a:lstStyle/>
          <a:p>
            <a:pPr algn="ctr">
              <a:lnSpc>
                <a:spcPct val="107000"/>
              </a:lnSpc>
              <a:spcAft>
                <a:spcPts val="800"/>
              </a:spcAft>
              <a:tabLst>
                <a:tab pos="2947670" algn="l"/>
              </a:tabLst>
            </a:pPr>
            <a:r>
              <a:rPr lang="en-GB" sz="2800" b="1">
                <a:solidFill>
                  <a:srgbClr val="002060"/>
                </a:solidFill>
                <a:latin typeface="+mj-lt"/>
                <a:ea typeface="Calibri" panose="020F0502020204030204" pitchFamily="34" charset="0"/>
                <a:cs typeface="Times New Roman" panose="02020603050405020304" pitchFamily="18" charset="0"/>
              </a:rPr>
              <a:t>EYFS – Milestones for Continuous Provision </a:t>
            </a:r>
            <a:endParaRPr lang="en-GB" sz="2800">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a:p>
        </p:txBody>
      </p:sp>
      <p:graphicFrame>
        <p:nvGraphicFramePr>
          <p:cNvPr id="2" name="Diagram 1">
            <a:extLst>
              <a:ext uri="{FF2B5EF4-FFF2-40B4-BE49-F238E27FC236}">
                <a16:creationId xmlns:a16="http://schemas.microsoft.com/office/drawing/2014/main" id="{C6D918CC-04FF-4938-95BB-0257130A3D17}"/>
              </a:ext>
            </a:extLst>
          </p:cNvPr>
          <p:cNvGraphicFramePr/>
          <p:nvPr>
            <p:extLst>
              <p:ext uri="{D42A27DB-BD31-4B8C-83A1-F6EECF244321}">
                <p14:modId xmlns:p14="http://schemas.microsoft.com/office/powerpoint/2010/main" val="1557037970"/>
              </p:ext>
            </p:extLst>
          </p:nvPr>
        </p:nvGraphicFramePr>
        <p:xfrm>
          <a:off x="611591" y="1120281"/>
          <a:ext cx="8682818" cy="5282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286C4D46-8ADB-438B-8C5F-A58CBCFB3AD8}"/>
              </a:ext>
            </a:extLst>
          </p:cNvPr>
          <p:cNvSpPr txBox="1"/>
          <p:nvPr/>
        </p:nvSpPr>
        <p:spPr>
          <a:xfrm>
            <a:off x="1447361" y="5785988"/>
            <a:ext cx="7079770" cy="369332"/>
          </a:xfrm>
          <a:prstGeom prst="rect">
            <a:avLst/>
          </a:prstGeom>
          <a:noFill/>
        </p:spPr>
        <p:txBody>
          <a:bodyPr wrap="square" rtlCol="0">
            <a:spAutoFit/>
          </a:bodyPr>
          <a:lstStyle/>
          <a:p>
            <a:pPr algn="ctr"/>
            <a:r>
              <a:rPr lang="en-GB">
                <a:solidFill>
                  <a:srgbClr val="44375E"/>
                </a:solidFill>
              </a:rPr>
              <a:t>Understanding The World – The Natural World</a:t>
            </a:r>
          </a:p>
        </p:txBody>
      </p:sp>
      <p:sp>
        <p:nvSpPr>
          <p:cNvPr id="13" name="TextBox 12">
            <a:extLst>
              <a:ext uri="{FF2B5EF4-FFF2-40B4-BE49-F238E27FC236}">
                <a16:creationId xmlns:a16="http://schemas.microsoft.com/office/drawing/2014/main" id="{F72A71EA-08D8-4580-AF21-0B05E0DD5260}"/>
              </a:ext>
            </a:extLst>
          </p:cNvPr>
          <p:cNvSpPr txBox="1"/>
          <p:nvPr/>
        </p:nvSpPr>
        <p:spPr>
          <a:xfrm>
            <a:off x="1394407" y="1648390"/>
            <a:ext cx="1335024" cy="923330"/>
          </a:xfrm>
          <a:prstGeom prst="rect">
            <a:avLst/>
          </a:prstGeom>
          <a:solidFill>
            <a:schemeClr val="accent2">
              <a:lumMod val="20000"/>
              <a:lumOff val="80000"/>
            </a:schemeClr>
          </a:solidFill>
        </p:spPr>
        <p:txBody>
          <a:bodyPr wrap="square" rtlCol="0">
            <a:spAutoFit/>
          </a:bodyPr>
          <a:lstStyle/>
          <a:p>
            <a:pPr algn="ctr"/>
            <a:r>
              <a:rPr lang="en-GB">
                <a:solidFill>
                  <a:srgbClr val="44375E"/>
                </a:solidFill>
              </a:rPr>
              <a:t>Children in Nursery will</a:t>
            </a:r>
            <a:r>
              <a:rPr lang="en-GB"/>
              <a:t>:</a:t>
            </a:r>
          </a:p>
        </p:txBody>
      </p:sp>
      <p:sp>
        <p:nvSpPr>
          <p:cNvPr id="23" name="TextBox 22">
            <a:extLst>
              <a:ext uri="{FF2B5EF4-FFF2-40B4-BE49-F238E27FC236}">
                <a16:creationId xmlns:a16="http://schemas.microsoft.com/office/drawing/2014/main" id="{5C3E6FF3-A127-419C-8C66-BD648AEB697E}"/>
              </a:ext>
            </a:extLst>
          </p:cNvPr>
          <p:cNvSpPr txBox="1"/>
          <p:nvPr/>
        </p:nvSpPr>
        <p:spPr>
          <a:xfrm>
            <a:off x="4358512" y="1616217"/>
            <a:ext cx="1335024" cy="923330"/>
          </a:xfrm>
          <a:prstGeom prst="rect">
            <a:avLst/>
          </a:prstGeom>
          <a:solidFill>
            <a:schemeClr val="accent2">
              <a:lumMod val="20000"/>
              <a:lumOff val="80000"/>
            </a:schemeClr>
          </a:solidFill>
        </p:spPr>
        <p:txBody>
          <a:bodyPr wrap="square" rtlCol="0">
            <a:spAutoFit/>
          </a:bodyPr>
          <a:lstStyle/>
          <a:p>
            <a:pPr algn="ctr"/>
            <a:r>
              <a:rPr lang="en-GB">
                <a:solidFill>
                  <a:srgbClr val="44375E"/>
                </a:solidFill>
              </a:rPr>
              <a:t>Children in Reception will</a:t>
            </a:r>
            <a:r>
              <a:rPr lang="en-GB"/>
              <a:t>:</a:t>
            </a:r>
          </a:p>
        </p:txBody>
      </p:sp>
      <p:sp>
        <p:nvSpPr>
          <p:cNvPr id="25" name="TextBox 24">
            <a:extLst>
              <a:ext uri="{FF2B5EF4-FFF2-40B4-BE49-F238E27FC236}">
                <a16:creationId xmlns:a16="http://schemas.microsoft.com/office/drawing/2014/main" id="{C3A09A18-633D-405F-BE34-75719CFA270F}"/>
              </a:ext>
            </a:extLst>
          </p:cNvPr>
          <p:cNvSpPr txBox="1"/>
          <p:nvPr/>
        </p:nvSpPr>
        <p:spPr>
          <a:xfrm>
            <a:off x="7241902" y="1757340"/>
            <a:ext cx="1335024" cy="646331"/>
          </a:xfrm>
          <a:prstGeom prst="rect">
            <a:avLst/>
          </a:prstGeom>
          <a:solidFill>
            <a:schemeClr val="accent2">
              <a:lumMod val="20000"/>
              <a:lumOff val="80000"/>
            </a:schemeClr>
          </a:solidFill>
        </p:spPr>
        <p:txBody>
          <a:bodyPr wrap="square" rtlCol="0">
            <a:spAutoFit/>
          </a:bodyPr>
          <a:lstStyle/>
          <a:p>
            <a:pPr algn="ctr"/>
            <a:r>
              <a:rPr lang="en-GB">
                <a:solidFill>
                  <a:srgbClr val="44375E"/>
                </a:solidFill>
              </a:rPr>
              <a:t>Year 1 Ready:</a:t>
            </a:r>
            <a:endParaRPr lang="en-GB"/>
          </a:p>
        </p:txBody>
      </p:sp>
      <p:sp>
        <p:nvSpPr>
          <p:cNvPr id="18" name="TextBox 17">
            <a:extLst>
              <a:ext uri="{FF2B5EF4-FFF2-40B4-BE49-F238E27FC236}">
                <a16:creationId xmlns:a16="http://schemas.microsoft.com/office/drawing/2014/main" id="{CB0A2404-17B5-4F3B-A49C-BFD4D080A397}"/>
              </a:ext>
            </a:extLst>
          </p:cNvPr>
          <p:cNvSpPr txBox="1"/>
          <p:nvPr/>
        </p:nvSpPr>
        <p:spPr>
          <a:xfrm>
            <a:off x="6743284" y="3106229"/>
            <a:ext cx="2332259" cy="261610"/>
          </a:xfrm>
          <a:prstGeom prst="rect">
            <a:avLst/>
          </a:prstGeom>
          <a:noFill/>
        </p:spPr>
        <p:txBody>
          <a:bodyPr wrap="square" rtlCol="0">
            <a:spAutoFit/>
          </a:bodyPr>
          <a:lstStyle/>
          <a:p>
            <a:pPr marL="171450" lvl="0" indent="-171450">
              <a:buFont typeface="Arial" panose="020B0604020202020204" pitchFamily="34" charset="0"/>
              <a:buChar char="•"/>
            </a:pPr>
            <a:endParaRPr lang="en-GB" sz="1100">
              <a:solidFill>
                <a:srgbClr val="44375E"/>
              </a:solidFill>
            </a:endParaRPr>
          </a:p>
        </p:txBody>
      </p:sp>
      <p:sp>
        <p:nvSpPr>
          <p:cNvPr id="20" name="TextBox 19">
            <a:extLst>
              <a:ext uri="{FF2B5EF4-FFF2-40B4-BE49-F238E27FC236}">
                <a16:creationId xmlns:a16="http://schemas.microsoft.com/office/drawing/2014/main" id="{DB336431-9F50-4214-8737-C21508FC0803}"/>
              </a:ext>
            </a:extLst>
          </p:cNvPr>
          <p:cNvSpPr txBox="1"/>
          <p:nvPr/>
        </p:nvSpPr>
        <p:spPr>
          <a:xfrm>
            <a:off x="6743284" y="3106229"/>
            <a:ext cx="2332259" cy="1446550"/>
          </a:xfrm>
          <a:prstGeom prst="rect">
            <a:avLst/>
          </a:prstGeom>
          <a:noFill/>
        </p:spPr>
        <p:txBody>
          <a:bodyPr wrap="square" rtlCol="0">
            <a:spAutoFit/>
          </a:bodyPr>
          <a:lstStyle/>
          <a:p>
            <a:pPr lvl="0"/>
            <a:r>
              <a:rPr lang="en-GB" sz="1100">
                <a:solidFill>
                  <a:srgbClr val="44375E"/>
                </a:solidFill>
              </a:rPr>
              <a:t>I can</a:t>
            </a:r>
          </a:p>
          <a:p>
            <a:pPr marL="171450" lvl="0" indent="-171450">
              <a:buFont typeface="Arial" panose="020B0604020202020204" pitchFamily="34" charset="0"/>
              <a:buChar char="•"/>
            </a:pPr>
            <a:r>
              <a:rPr lang="en-GB" sz="1100">
                <a:solidFill>
                  <a:srgbClr val="44375E"/>
                </a:solidFill>
              </a:rPr>
              <a:t>Say how I know the seasons have changed</a:t>
            </a:r>
          </a:p>
          <a:p>
            <a:pPr marL="171450" lvl="0" indent="-171450">
              <a:buFont typeface="Arial" panose="020B0604020202020204" pitchFamily="34" charset="0"/>
              <a:buChar char="•"/>
            </a:pPr>
            <a:r>
              <a:rPr lang="en-GB" sz="1100">
                <a:solidFill>
                  <a:srgbClr val="44375E"/>
                </a:solidFill>
              </a:rPr>
              <a:t>Name the four seasons of the year.</a:t>
            </a:r>
          </a:p>
          <a:p>
            <a:pPr marL="171450" lvl="0" indent="-171450">
              <a:buFont typeface="Arial" panose="020B0604020202020204" pitchFamily="34" charset="0"/>
              <a:buChar char="•"/>
            </a:pPr>
            <a:r>
              <a:rPr lang="en-GB" sz="1100">
                <a:solidFill>
                  <a:srgbClr val="44375E"/>
                </a:solidFill>
              </a:rPr>
              <a:t>Name and locate hot and cold locations around the world</a:t>
            </a:r>
          </a:p>
        </p:txBody>
      </p:sp>
      <p:pic>
        <p:nvPicPr>
          <p:cNvPr id="21" name="Graphic 20" descr="Globe with solid fill">
            <a:extLst>
              <a:ext uri="{FF2B5EF4-FFF2-40B4-BE49-F238E27FC236}">
                <a16:creationId xmlns:a16="http://schemas.microsoft.com/office/drawing/2014/main" id="{B477F9FC-0FA9-4BCA-98ED-71E412C611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25537" y="166396"/>
            <a:ext cx="604388" cy="604388"/>
          </a:xfrm>
          <a:prstGeom prst="rect">
            <a:avLst/>
          </a:prstGeom>
        </p:spPr>
      </p:pic>
      <p:sp>
        <p:nvSpPr>
          <p:cNvPr id="19" name="TextBox 18">
            <a:extLst>
              <a:ext uri="{FF2B5EF4-FFF2-40B4-BE49-F238E27FC236}">
                <a16:creationId xmlns:a16="http://schemas.microsoft.com/office/drawing/2014/main" id="{6E5DAE4B-000C-487C-AF15-E36AAAABDEDA}"/>
              </a:ext>
            </a:extLst>
          </p:cNvPr>
          <p:cNvSpPr txBox="1"/>
          <p:nvPr/>
        </p:nvSpPr>
        <p:spPr>
          <a:xfrm>
            <a:off x="969329" y="3106229"/>
            <a:ext cx="2332259" cy="1785104"/>
          </a:xfrm>
          <a:prstGeom prst="rect">
            <a:avLst/>
          </a:prstGeom>
          <a:noFill/>
        </p:spPr>
        <p:txBody>
          <a:bodyPr wrap="square" rtlCol="0">
            <a:spAutoFit/>
          </a:bodyPr>
          <a:lstStyle/>
          <a:p>
            <a:pPr lvl="0"/>
            <a:r>
              <a:rPr lang="en-GB" sz="1100">
                <a:solidFill>
                  <a:srgbClr val="44375E"/>
                </a:solidFill>
              </a:rPr>
              <a:t>• Use their senses in hands on exploration.</a:t>
            </a:r>
          </a:p>
          <a:p>
            <a:pPr lvl="0"/>
            <a:r>
              <a:rPr lang="en-GB" sz="1100">
                <a:solidFill>
                  <a:srgbClr val="44375E"/>
                </a:solidFill>
              </a:rPr>
              <a:t>• Sort clothing to wear in different climates/ types of weather.</a:t>
            </a:r>
          </a:p>
          <a:p>
            <a:pPr lvl="0"/>
            <a:r>
              <a:rPr lang="en-GB" sz="1100">
                <a:solidFill>
                  <a:srgbClr val="44375E"/>
                </a:solidFill>
              </a:rPr>
              <a:t>• Dress appropriately to go outside in wet, cold and windy weather.</a:t>
            </a:r>
          </a:p>
          <a:p>
            <a:pPr lvl="0"/>
            <a:r>
              <a:rPr lang="en-GB" sz="1100">
                <a:solidFill>
                  <a:srgbClr val="44375E"/>
                </a:solidFill>
              </a:rPr>
              <a:t>• Identify that certain animals live in different environments.</a:t>
            </a:r>
          </a:p>
        </p:txBody>
      </p:sp>
      <p:sp>
        <p:nvSpPr>
          <p:cNvPr id="22" name="TextBox 21">
            <a:extLst>
              <a:ext uri="{FF2B5EF4-FFF2-40B4-BE49-F238E27FC236}">
                <a16:creationId xmlns:a16="http://schemas.microsoft.com/office/drawing/2014/main" id="{52A38478-45A2-4BEB-952A-E5085384D432}"/>
              </a:ext>
            </a:extLst>
          </p:cNvPr>
          <p:cNvSpPr txBox="1"/>
          <p:nvPr/>
        </p:nvSpPr>
        <p:spPr>
          <a:xfrm>
            <a:off x="3821116" y="3100912"/>
            <a:ext cx="2332259" cy="2631490"/>
          </a:xfrm>
          <a:prstGeom prst="rect">
            <a:avLst/>
          </a:prstGeom>
          <a:noFill/>
        </p:spPr>
        <p:txBody>
          <a:bodyPr wrap="square" rtlCol="0">
            <a:spAutoFit/>
          </a:bodyPr>
          <a:lstStyle/>
          <a:p>
            <a:pPr lvl="0"/>
            <a:r>
              <a:rPr lang="en-GB" sz="1100">
                <a:solidFill>
                  <a:srgbClr val="44375E"/>
                </a:solidFill>
              </a:rPr>
              <a:t>• Identify some key signs of each season.</a:t>
            </a:r>
          </a:p>
          <a:p>
            <a:pPr lvl="0"/>
            <a:r>
              <a:rPr lang="en-GB" sz="1100">
                <a:solidFill>
                  <a:srgbClr val="44375E"/>
                </a:solidFill>
              </a:rPr>
              <a:t>• Sequences and talk about the </a:t>
            </a:r>
          </a:p>
          <a:p>
            <a:pPr lvl="0"/>
            <a:r>
              <a:rPr lang="en-GB" sz="1100">
                <a:solidFill>
                  <a:srgbClr val="44375E"/>
                </a:solidFill>
              </a:rPr>
              <a:t>• Describe some the effects of changing seasons on the natural world.</a:t>
            </a:r>
          </a:p>
          <a:p>
            <a:pPr lvl="0"/>
            <a:r>
              <a:rPr lang="en-GB" sz="1100">
                <a:solidFill>
                  <a:srgbClr val="44375E"/>
                </a:solidFill>
              </a:rPr>
              <a:t>• Begin to understand what they can do to help the environment.</a:t>
            </a:r>
          </a:p>
          <a:p>
            <a:pPr lvl="0"/>
            <a:endParaRPr lang="en-GB" sz="1100">
              <a:solidFill>
                <a:srgbClr val="44375E"/>
              </a:solidFill>
            </a:endParaRPr>
          </a:p>
          <a:p>
            <a:pPr lvl="0"/>
            <a:r>
              <a:rPr lang="en-GB" sz="1100">
                <a:solidFill>
                  <a:srgbClr val="44375E"/>
                </a:solidFill>
              </a:rPr>
              <a:t>Explore, make observations, and ask questions about the natural world, gaining a</a:t>
            </a:r>
          </a:p>
          <a:p>
            <a:pPr lvl="0"/>
            <a:r>
              <a:rPr lang="en-GB" sz="1100">
                <a:solidFill>
                  <a:srgbClr val="44375E"/>
                </a:solidFill>
              </a:rPr>
              <a:t>developing understanding of important processes and changes they observe.</a:t>
            </a:r>
          </a:p>
        </p:txBody>
      </p:sp>
    </p:spTree>
    <p:extLst>
      <p:ext uri="{BB962C8B-B14F-4D97-AF65-F5344CB8AC3E}">
        <p14:creationId xmlns:p14="http://schemas.microsoft.com/office/powerpoint/2010/main" val="3096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DC491752-CD37-4B1F-AC03-62AD326E4C72}"/>
              </a:ext>
            </a:extLst>
          </p:cNvPr>
          <p:cNvSpPr txBox="1"/>
          <p:nvPr/>
        </p:nvSpPr>
        <p:spPr>
          <a:xfrm>
            <a:off x="1000228" y="275240"/>
            <a:ext cx="6552994" cy="461665"/>
          </a:xfrm>
          <a:prstGeom prst="rect">
            <a:avLst/>
          </a:prstGeom>
          <a:noFill/>
        </p:spPr>
        <p:txBody>
          <a:bodyPr wrap="square" rtlCol="0">
            <a:spAutoFit/>
          </a:bodyPr>
          <a:lstStyle/>
          <a:p>
            <a:pPr algn="ctr"/>
            <a:r>
              <a:rPr lang="en-GB" sz="240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286442342"/>
              </p:ext>
            </p:extLst>
          </p:nvPr>
        </p:nvGraphicFramePr>
        <p:xfrm>
          <a:off x="169195" y="932009"/>
          <a:ext cx="9567606" cy="5743930"/>
        </p:xfrm>
        <a:graphic>
          <a:graphicData uri="http://schemas.openxmlformats.org/drawingml/2006/table">
            <a:tbl>
              <a:tblPr firstRow="1" bandRow="1">
                <a:tableStyleId>{8A107856-5554-42FB-B03E-39F5DBC370BA}</a:tableStyleId>
              </a:tblPr>
              <a:tblGrid>
                <a:gridCol w="671871">
                  <a:extLst>
                    <a:ext uri="{9D8B030D-6E8A-4147-A177-3AD203B41FA5}">
                      <a16:colId xmlns:a16="http://schemas.microsoft.com/office/drawing/2014/main" val="3993469012"/>
                    </a:ext>
                  </a:extLst>
                </a:gridCol>
                <a:gridCol w="1111549">
                  <a:extLst>
                    <a:ext uri="{9D8B030D-6E8A-4147-A177-3AD203B41FA5}">
                      <a16:colId xmlns:a16="http://schemas.microsoft.com/office/drawing/2014/main" val="62550763"/>
                    </a:ext>
                  </a:extLst>
                </a:gridCol>
                <a:gridCol w="1010165">
                  <a:extLst>
                    <a:ext uri="{9D8B030D-6E8A-4147-A177-3AD203B41FA5}">
                      <a16:colId xmlns:a16="http://schemas.microsoft.com/office/drawing/2014/main" val="1504996340"/>
                    </a:ext>
                  </a:extLst>
                </a:gridCol>
                <a:gridCol w="4212628">
                  <a:extLst>
                    <a:ext uri="{9D8B030D-6E8A-4147-A177-3AD203B41FA5}">
                      <a16:colId xmlns:a16="http://schemas.microsoft.com/office/drawing/2014/main" val="1503854659"/>
                    </a:ext>
                  </a:extLst>
                </a:gridCol>
                <a:gridCol w="2561393">
                  <a:extLst>
                    <a:ext uri="{9D8B030D-6E8A-4147-A177-3AD203B41FA5}">
                      <a16:colId xmlns:a16="http://schemas.microsoft.com/office/drawing/2014/main" val="799716772"/>
                    </a:ext>
                  </a:extLst>
                </a:gridCol>
              </a:tblGrid>
              <a:tr h="755339">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NC objectives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The Big Idea</a:t>
                      </a:r>
                      <a:endParaRPr lang="en-GB" sz="1100" dirty="0">
                        <a:effectLst/>
                        <a:latin typeface="+mj-lt"/>
                        <a:ea typeface="Calibri"/>
                        <a:cs typeface="Times New Roman"/>
                      </a:endParaRPr>
                    </a:p>
                    <a:p>
                      <a:pPr algn="ctr">
                        <a:lnSpc>
                          <a:spcPct val="107000"/>
                        </a:lnSpc>
                        <a:spcAft>
                          <a:spcPts val="0"/>
                        </a:spcAft>
                      </a:pPr>
                      <a:endParaRPr lang="en-GB" sz="1100" dirty="0">
                        <a:effectLst/>
                        <a:latin typeface="+mj-lt"/>
                        <a:ea typeface="Calibri"/>
                        <a:cs typeface="Times New Roman"/>
                      </a:endParaRPr>
                    </a:p>
                    <a:p>
                      <a:pPr algn="ctr">
                        <a:lnSpc>
                          <a:spcPct val="107000"/>
                        </a:lnSpc>
                        <a:spcAft>
                          <a:spcPts val="0"/>
                        </a:spcAft>
                      </a:pPr>
                      <a:r>
                        <a:rPr lang="en-GB" sz="1000" b="1" dirty="0">
                          <a:effectLst/>
                          <a:latin typeface="+mj-lt"/>
                          <a:ea typeface="Calibri"/>
                          <a:cs typeface="Times New Roman"/>
                        </a:rPr>
                        <a:t>Substantive Concepts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2840218">
                <a:tc>
                  <a:txBody>
                    <a:bodyPr/>
                    <a:lstStyle/>
                    <a:p>
                      <a:pPr>
                        <a:lnSpc>
                          <a:spcPct val="107000"/>
                        </a:lnSpc>
                        <a:spcAft>
                          <a:spcPts val="0"/>
                        </a:spcAft>
                      </a:pPr>
                      <a:r>
                        <a:rPr lang="en-GB" sz="800" b="1" dirty="0">
                          <a:effectLst/>
                          <a:latin typeface="+mn-lt"/>
                          <a:ea typeface="Calibri"/>
                          <a:cs typeface="Times New Roman"/>
                        </a:rPr>
                        <a:t>Year 1 Autumn Term</a:t>
                      </a:r>
                    </a:p>
                    <a:p>
                      <a:pPr>
                        <a:lnSpc>
                          <a:spcPct val="107000"/>
                        </a:lnSpc>
                        <a:spcAft>
                          <a:spcPts val="0"/>
                        </a:spcAft>
                      </a:pPr>
                      <a:endParaRPr lang="en-GB" sz="800" b="0" dirty="0">
                        <a:effectLst/>
                        <a:latin typeface="+mn-lt"/>
                        <a:ea typeface="Calibri"/>
                        <a:cs typeface="Times New Roman"/>
                      </a:endParaRPr>
                    </a:p>
                    <a:p>
                      <a:pPr>
                        <a:lnSpc>
                          <a:spcPct val="107000"/>
                        </a:lnSpc>
                        <a:spcAft>
                          <a:spcPts val="0"/>
                        </a:spcAft>
                      </a:pPr>
                      <a:r>
                        <a:rPr lang="en-GB" sz="800" b="0" dirty="0">
                          <a:effectLst/>
                          <a:latin typeface="+mn-lt"/>
                          <a:ea typeface="Calibri"/>
                          <a:cs typeface="Times New Roman"/>
                        </a:rPr>
                        <a:t>Continent, oceans, countries, capital cities and seas </a:t>
                      </a:r>
                    </a:p>
                  </a:txBody>
                  <a:tcPr marL="68580" marR="68580" marT="0" marB="0"/>
                </a:tc>
                <a:tc>
                  <a:txBody>
                    <a:bodyPr/>
                    <a:lstStyle/>
                    <a:p>
                      <a:pPr algn="l">
                        <a:spcAft>
                          <a:spcPts val="0"/>
                        </a:spcAft>
                      </a:pPr>
                      <a:r>
                        <a:rPr lang="en-GB" sz="800" dirty="0">
                          <a:effectLst/>
                          <a:latin typeface="+mn-lt"/>
                          <a:ea typeface="Calibri"/>
                          <a:cs typeface="Times New Roman"/>
                        </a:rPr>
                        <a:t> </a:t>
                      </a:r>
                      <a:r>
                        <a:rPr lang="en-GB" sz="800" b="1" dirty="0">
                          <a:effectLst/>
                          <a:latin typeface="+mn-lt"/>
                          <a:ea typeface="Calibri"/>
                          <a:cs typeface="Times New Roman"/>
                        </a:rPr>
                        <a:t>Locational knowledge:</a:t>
                      </a:r>
                      <a:endParaRPr lang="en-GB" sz="800" dirty="0">
                        <a:effectLst/>
                        <a:latin typeface="+mn-lt"/>
                        <a:ea typeface="Calibri"/>
                        <a:cs typeface="Times New Roman"/>
                      </a:endParaRPr>
                    </a:p>
                    <a:p>
                      <a:pPr marL="171450" indent="-171450" algn="l">
                        <a:spcAft>
                          <a:spcPts val="0"/>
                        </a:spcAft>
                        <a:buFont typeface="Arial" panose="020B0604020202020204" pitchFamily="34" charset="0"/>
                        <a:buChar char="•"/>
                      </a:pPr>
                      <a:r>
                        <a:rPr lang="en-US" sz="800" dirty="0">
                          <a:effectLst/>
                          <a:latin typeface="+mn-lt"/>
                          <a:ea typeface="Calibri"/>
                          <a:cs typeface="Times New Roman"/>
                        </a:rPr>
                        <a:t>Name and locate the world’s seven continents and five oceans.</a:t>
                      </a:r>
                      <a:endParaRPr lang="en-GB" sz="800" dirty="0">
                        <a:effectLst/>
                        <a:latin typeface="+mn-lt"/>
                        <a:ea typeface="Calibri"/>
                        <a:cs typeface="Times New Roman"/>
                      </a:endParaRPr>
                    </a:p>
                    <a:p>
                      <a:pPr marL="171450" indent="-171450" algn="l">
                        <a:spcAft>
                          <a:spcPts val="0"/>
                        </a:spcAft>
                        <a:buFont typeface="Arial" panose="020B0604020202020204" pitchFamily="34" charset="0"/>
                        <a:buChar char="•"/>
                      </a:pPr>
                      <a:r>
                        <a:rPr lang="en-GB" sz="800" dirty="0">
                          <a:effectLst/>
                          <a:latin typeface="+mn-lt"/>
                          <a:ea typeface="Calibri"/>
                          <a:cs typeface="Times New Roman"/>
                        </a:rPr>
                        <a:t>- Name, locate and identify characteristics of the four countries and capital cities of the United Kingdom and its surrounding seas.</a:t>
                      </a:r>
                    </a:p>
                  </a:txBody>
                  <a:tcPr marL="68580" marR="68580" marT="0" marB="0"/>
                </a:tc>
                <a:tc>
                  <a:txBody>
                    <a:bodyPr/>
                    <a:lstStyle/>
                    <a:p>
                      <a:r>
                        <a:rPr lang="en-GB" sz="800" b="1" kern="1200" dirty="0">
                          <a:solidFill>
                            <a:schemeClr val="dk1"/>
                          </a:solidFill>
                          <a:effectLst/>
                          <a:latin typeface="+mn-lt"/>
                          <a:ea typeface="+mn-ea"/>
                          <a:cs typeface="+mn-cs"/>
                        </a:rPr>
                        <a:t>How is our world organised?  How is the United Kingdom organised?</a:t>
                      </a:r>
                      <a:endParaRPr lang="en-GB" sz="800" b="0" kern="1200" dirty="0">
                        <a:solidFill>
                          <a:schemeClr val="dk1"/>
                        </a:solidFill>
                        <a:effectLst/>
                        <a:latin typeface="+mn-lt"/>
                        <a:ea typeface="+mn-ea"/>
                        <a:cs typeface="+mn-cs"/>
                      </a:endParaRPr>
                    </a:p>
                    <a:p>
                      <a:endParaRPr lang="en-GB" sz="800" b="0" kern="1200">
                        <a:solidFill>
                          <a:schemeClr val="dk1"/>
                        </a:solidFill>
                        <a:effectLst/>
                        <a:latin typeface="+mn-lt"/>
                        <a:ea typeface="+mn-ea"/>
                        <a:cs typeface="+mn-cs"/>
                      </a:endParaRPr>
                    </a:p>
                    <a:p>
                      <a:endParaRPr lang="en-GB" sz="800" b="0" kern="1200">
                        <a:solidFill>
                          <a:schemeClr val="dk1"/>
                        </a:solidFill>
                        <a:effectLst/>
                        <a:latin typeface="+mn-lt"/>
                        <a:ea typeface="+mn-ea"/>
                        <a:cs typeface="+mn-cs"/>
                      </a:endParaRPr>
                    </a:p>
                    <a:p>
                      <a:endParaRPr lang="en-GB" sz="800" b="0" kern="1200">
                        <a:solidFill>
                          <a:schemeClr val="dk1"/>
                        </a:solidFill>
                        <a:effectLst/>
                        <a:latin typeface="+mn-lt"/>
                        <a:ea typeface="+mn-ea"/>
                        <a:cs typeface="+mn-cs"/>
                      </a:endParaRPr>
                    </a:p>
                    <a:p>
                      <a:endParaRPr lang="en-GB" sz="800" b="0" kern="1200">
                        <a:solidFill>
                          <a:schemeClr val="dk1"/>
                        </a:solidFill>
                        <a:effectLst/>
                        <a:latin typeface="+mn-lt"/>
                        <a:ea typeface="+mn-ea"/>
                        <a:cs typeface="+mn-cs"/>
                      </a:endParaRPr>
                    </a:p>
                    <a:p>
                      <a:endParaRPr lang="en-GB" sz="800" b="0" kern="1200">
                        <a:solidFill>
                          <a:schemeClr val="dk1"/>
                        </a:solidFill>
                        <a:effectLst/>
                        <a:latin typeface="+mn-lt"/>
                        <a:ea typeface="+mn-ea"/>
                        <a:cs typeface="+mn-cs"/>
                      </a:endParaRPr>
                    </a:p>
                    <a:p>
                      <a:endParaRPr lang="en-GB" sz="800" b="0" kern="1200">
                        <a:solidFill>
                          <a:schemeClr val="dk1"/>
                        </a:solidFill>
                        <a:effectLst/>
                        <a:latin typeface="+mn-lt"/>
                        <a:ea typeface="+mn-ea"/>
                        <a:cs typeface="+mn-cs"/>
                      </a:endParaRPr>
                    </a:p>
                    <a:p>
                      <a:r>
                        <a:rPr lang="en-GB" sz="800" b="1" kern="1200" dirty="0">
                          <a:solidFill>
                            <a:schemeClr val="dk1"/>
                          </a:solidFill>
                          <a:effectLst/>
                          <a:latin typeface="+mn-lt"/>
                          <a:ea typeface="+mn-ea"/>
                          <a:cs typeface="+mn-cs"/>
                        </a:rPr>
                        <a:t>LOCATION</a:t>
                      </a:r>
                      <a:r>
                        <a:rPr lang="en-GB" sz="800" b="0" kern="1200" dirty="0">
                          <a:solidFill>
                            <a:schemeClr val="dk1"/>
                          </a:solidFill>
                          <a:effectLst/>
                          <a:latin typeface="+mn-lt"/>
                          <a:ea typeface="+mn-ea"/>
                          <a:cs typeface="+mn-cs"/>
                        </a:rPr>
                        <a:t>  Where is a place found</a:t>
                      </a:r>
                      <a:endParaRPr lang="en-GB" sz="800" b="0" dirty="0">
                        <a:latin typeface="+mn-lt"/>
                      </a:endParaRPr>
                    </a:p>
                  </a:txBody>
                  <a:tcPr marL="68580" marR="68580" marT="0" marB="0"/>
                </a:tc>
                <a:tc>
                  <a:txBody>
                    <a:bodyPr/>
                    <a:lstStyle/>
                    <a:p>
                      <a:endParaRPr lang="en-GB"/>
                    </a:p>
                  </a:txBody>
                  <a:tcPr/>
                </a:tc>
                <a:tc>
                  <a:txBody>
                    <a:bodyPr/>
                    <a:lstStyle/>
                    <a:p>
                      <a:pPr>
                        <a:lnSpc>
                          <a:spcPct val="107000"/>
                        </a:lnSpc>
                        <a:spcAft>
                          <a:spcPts val="0"/>
                        </a:spcAft>
                      </a:pPr>
                      <a:r>
                        <a:rPr lang="en-GB" sz="900" dirty="0">
                          <a:effectLst/>
                          <a:latin typeface="+mn-lt"/>
                          <a:ea typeface="Calibri"/>
                          <a:cs typeface="Times New Roman"/>
                        </a:rPr>
                        <a:t>Pupils should know that:</a:t>
                      </a:r>
                    </a:p>
                    <a:p>
                      <a:pPr marL="342900" lvl="0" indent="-342900">
                        <a:lnSpc>
                          <a:spcPct val="107000"/>
                        </a:lnSpc>
                        <a:spcAft>
                          <a:spcPts val="0"/>
                        </a:spcAft>
                        <a:buFont typeface="Calibri" panose="020F0502020204030204" pitchFamily="34" charset="0"/>
                        <a:buChar char="-"/>
                      </a:pPr>
                      <a:r>
                        <a:rPr lang="en-GB" sz="900">
                          <a:effectLst/>
                          <a:latin typeface="+mn-lt"/>
                          <a:ea typeface="Calibri"/>
                          <a:cs typeface="Times New Roman"/>
                        </a:rPr>
                        <a:t>There are seven continents in the world: Asia, Africa, Antarctica, Australia, Europe, North America and South America.</a:t>
                      </a:r>
                      <a:endParaRPr lang="en-GB" sz="900" dirty="0">
                        <a:effectLst/>
                        <a:latin typeface="+mn-lt"/>
                        <a:ea typeface="Calibri"/>
                        <a:cs typeface="Times New Roman"/>
                      </a:endParaRPr>
                    </a:p>
                    <a:p>
                      <a:pPr marL="342900" lvl="0" indent="-342900">
                        <a:lnSpc>
                          <a:spcPct val="107000"/>
                        </a:lnSpc>
                        <a:spcAft>
                          <a:spcPts val="0"/>
                        </a:spcAft>
                        <a:buFont typeface="Calibri" panose="020F0502020204030204" pitchFamily="34" charset="0"/>
                        <a:buChar char="-"/>
                      </a:pPr>
                      <a:r>
                        <a:rPr lang="en-GB" sz="900">
                          <a:effectLst/>
                          <a:latin typeface="+mn-lt"/>
                          <a:ea typeface="Calibri"/>
                          <a:cs typeface="Times New Roman"/>
                        </a:rPr>
                        <a:t>There are five oceans in the world: Atlantic Ocean, Arctic Ocean, Indian Ocean, Pacific Ocean (the biggest) and the Southern Ocean.</a:t>
                      </a:r>
                      <a:endParaRPr lang="en-GB" sz="900" dirty="0">
                        <a:effectLst/>
                        <a:latin typeface="+mn-lt"/>
                        <a:ea typeface="Calibri"/>
                        <a:cs typeface="Times New Roman"/>
                      </a:endParaRPr>
                    </a:p>
                    <a:p>
                      <a:pPr marL="342900" lvl="0" indent="-342900">
                        <a:lnSpc>
                          <a:spcPct val="107000"/>
                        </a:lnSpc>
                        <a:spcAft>
                          <a:spcPts val="0"/>
                        </a:spcAft>
                        <a:buFont typeface="Calibri" panose="020F0502020204030204" pitchFamily="34" charset="0"/>
                        <a:buChar char="-"/>
                      </a:pPr>
                      <a:r>
                        <a:rPr lang="en-GB" sz="900" dirty="0">
                          <a:effectLst/>
                          <a:latin typeface="+mn-lt"/>
                          <a:ea typeface="Calibri"/>
                          <a:cs typeface="Times New Roman"/>
                        </a:rPr>
                        <a:t>There are four countries in the United Kingdom: England, Northern Ireland, Scotland and Wales. </a:t>
                      </a:r>
                    </a:p>
                    <a:p>
                      <a:pPr marL="342900" lvl="0" indent="-342900">
                        <a:lnSpc>
                          <a:spcPct val="107000"/>
                        </a:lnSpc>
                        <a:spcAft>
                          <a:spcPts val="0"/>
                        </a:spcAft>
                        <a:buFont typeface="Calibri" panose="020F0502020204030204" pitchFamily="34" charset="0"/>
                        <a:buChar char="-"/>
                      </a:pPr>
                      <a:r>
                        <a:rPr lang="en-GB" sz="900" dirty="0">
                          <a:effectLst/>
                          <a:latin typeface="+mn-lt"/>
                          <a:ea typeface="Calibri"/>
                          <a:cs typeface="Times New Roman"/>
                        </a:rPr>
                        <a:t>The capital city of England is London.</a:t>
                      </a:r>
                    </a:p>
                    <a:p>
                      <a:pPr marL="342900" lvl="0" indent="-342900">
                        <a:lnSpc>
                          <a:spcPct val="107000"/>
                        </a:lnSpc>
                        <a:spcAft>
                          <a:spcPts val="0"/>
                        </a:spcAft>
                        <a:buFont typeface="Calibri" panose="020F0502020204030204" pitchFamily="34" charset="0"/>
                        <a:buChar char="-"/>
                      </a:pPr>
                      <a:r>
                        <a:rPr lang="en-GB" sz="900" dirty="0">
                          <a:effectLst/>
                          <a:latin typeface="+mn-lt"/>
                          <a:ea typeface="Calibri"/>
                          <a:cs typeface="Times New Roman"/>
                        </a:rPr>
                        <a:t>The capital city of Northern Ireland is Belfast.</a:t>
                      </a:r>
                    </a:p>
                    <a:p>
                      <a:pPr marL="342900" lvl="0" indent="-342900">
                        <a:lnSpc>
                          <a:spcPct val="107000"/>
                        </a:lnSpc>
                        <a:spcAft>
                          <a:spcPts val="0"/>
                        </a:spcAft>
                        <a:buFont typeface="Calibri" panose="020F0502020204030204" pitchFamily="34" charset="0"/>
                        <a:buChar char="-"/>
                      </a:pPr>
                      <a:r>
                        <a:rPr lang="en-GB" sz="900" dirty="0">
                          <a:effectLst/>
                          <a:latin typeface="+mn-lt"/>
                          <a:ea typeface="Calibri"/>
                          <a:cs typeface="Times New Roman"/>
                        </a:rPr>
                        <a:t>The capital city of Scotland is Edinburgh.</a:t>
                      </a:r>
                    </a:p>
                    <a:p>
                      <a:pPr marL="342900" lvl="0" indent="-342900">
                        <a:lnSpc>
                          <a:spcPct val="107000"/>
                        </a:lnSpc>
                        <a:spcAft>
                          <a:spcPts val="0"/>
                        </a:spcAft>
                        <a:buFont typeface="Calibri" panose="020F0502020204030204" pitchFamily="34" charset="0"/>
                        <a:buChar char="-"/>
                      </a:pPr>
                      <a:r>
                        <a:rPr lang="en-GB" sz="900" dirty="0">
                          <a:effectLst/>
                          <a:latin typeface="+mn-lt"/>
                          <a:ea typeface="Calibri"/>
                          <a:cs typeface="Times New Roman"/>
                        </a:rPr>
                        <a:t>The capital city of Wales is Cardiff.</a:t>
                      </a:r>
                    </a:p>
                    <a:p>
                      <a:pPr marL="342900" lvl="0" indent="-342900">
                        <a:lnSpc>
                          <a:spcPct val="107000"/>
                        </a:lnSpc>
                        <a:spcAft>
                          <a:spcPts val="0"/>
                        </a:spcAft>
                        <a:buFont typeface="Calibri" panose="020F0502020204030204" pitchFamily="34" charset="0"/>
                        <a:buChar char="-"/>
                      </a:pPr>
                      <a:r>
                        <a:rPr lang="en-GB" sz="900" dirty="0">
                          <a:effectLst/>
                          <a:latin typeface="+mn-lt"/>
                          <a:ea typeface="Calibri"/>
                          <a:cs typeface="Times New Roman"/>
                        </a:rPr>
                        <a:t>The United Kingdom is surrounded by the North Sea, the Irish Sea, the English Channel and the Atlantic Ocean</a:t>
                      </a:r>
                      <a:r>
                        <a:rPr lang="en-GB" sz="900" dirty="0">
                          <a:effectLst/>
                          <a:latin typeface="Calibri"/>
                          <a:ea typeface="Calibri"/>
                          <a:cs typeface="Times New Roman"/>
                        </a:rPr>
                        <a:t>.</a:t>
                      </a:r>
                    </a:p>
                  </a:txBody>
                  <a:tcPr marL="68580" marR="68580" marT="0" marB="0"/>
                </a:tc>
                <a:extLst>
                  <a:ext uri="{0D108BD9-81ED-4DB2-BD59-A6C34878D82A}">
                    <a16:rowId xmlns:a16="http://schemas.microsoft.com/office/drawing/2014/main" val="956065142"/>
                  </a:ext>
                </a:extLst>
              </a:tr>
              <a:tr h="329558">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437233">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ADDA93CD-FFD3-4184-845C-BAE0F91C69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18" name="Picture 17">
            <a:extLst>
              <a:ext uri="{FF2B5EF4-FFF2-40B4-BE49-F238E27FC236}">
                <a16:creationId xmlns:a16="http://schemas.microsoft.com/office/drawing/2014/main" id="{4DE4AC17-8953-4533-8864-17B050EDF53A}"/>
              </a:ext>
            </a:extLst>
          </p:cNvPr>
          <p:cNvPicPr/>
          <p:nvPr/>
        </p:nvPicPr>
        <p:blipFill>
          <a:blip r:embed="rId5">
            <a:extLst>
              <a:ext uri="{28A0092B-C50C-407E-A947-70E740481C1C}">
                <a14:useLocalDpi xmlns:a14="http://schemas.microsoft.com/office/drawing/2010/main" val="0"/>
              </a:ext>
            </a:extLst>
          </a:blip>
          <a:stretch>
            <a:fillRect/>
          </a:stretch>
        </p:blipFill>
        <p:spPr>
          <a:xfrm>
            <a:off x="3015446" y="1726775"/>
            <a:ext cx="4152900" cy="1888490"/>
          </a:xfrm>
          <a:prstGeom prst="rect">
            <a:avLst/>
          </a:prstGeom>
        </p:spPr>
      </p:pic>
      <p:pic>
        <p:nvPicPr>
          <p:cNvPr id="19" name="Picture 18">
            <a:extLst>
              <a:ext uri="{FF2B5EF4-FFF2-40B4-BE49-F238E27FC236}">
                <a16:creationId xmlns:a16="http://schemas.microsoft.com/office/drawing/2014/main" id="{EE52FF5A-AB71-43E5-80CD-D7772B7CC605}"/>
              </a:ext>
            </a:extLst>
          </p:cNvPr>
          <p:cNvPicPr/>
          <p:nvPr/>
        </p:nvPicPr>
        <p:blipFill>
          <a:blip r:embed="rId6"/>
          <a:stretch>
            <a:fillRect/>
          </a:stretch>
        </p:blipFill>
        <p:spPr>
          <a:xfrm>
            <a:off x="552444" y="5479073"/>
            <a:ext cx="5220339" cy="1048487"/>
          </a:xfrm>
          <a:prstGeom prst="rect">
            <a:avLst/>
          </a:prstGeom>
        </p:spPr>
      </p:pic>
      <p:pic>
        <p:nvPicPr>
          <p:cNvPr id="20" name="Picture 19">
            <a:extLst>
              <a:ext uri="{FF2B5EF4-FFF2-40B4-BE49-F238E27FC236}">
                <a16:creationId xmlns:a16="http://schemas.microsoft.com/office/drawing/2014/main" id="{CC5F9DDB-9B59-4651-B981-2605E4A90A7F}"/>
              </a:ext>
            </a:extLst>
          </p:cNvPr>
          <p:cNvPicPr/>
          <p:nvPr/>
        </p:nvPicPr>
        <p:blipFill rotWithShape="1">
          <a:blip r:embed="rId7"/>
          <a:srcRect l="53932" t="32535" b="14778"/>
          <a:stretch/>
        </p:blipFill>
        <p:spPr>
          <a:xfrm>
            <a:off x="6646085" y="5927419"/>
            <a:ext cx="2799539" cy="456684"/>
          </a:xfrm>
          <a:prstGeom prst="rect">
            <a:avLst/>
          </a:prstGeom>
        </p:spPr>
      </p:pic>
      <p:pic>
        <p:nvPicPr>
          <p:cNvPr id="21" name="Picture 20">
            <a:extLst>
              <a:ext uri="{FF2B5EF4-FFF2-40B4-BE49-F238E27FC236}">
                <a16:creationId xmlns:a16="http://schemas.microsoft.com/office/drawing/2014/main" id="{8F972D75-06F2-4F4D-B990-963C75F8901D}"/>
              </a:ext>
            </a:extLst>
          </p:cNvPr>
          <p:cNvPicPr/>
          <p:nvPr/>
        </p:nvPicPr>
        <p:blipFill rotWithShape="1">
          <a:blip r:embed="rId7"/>
          <a:srcRect t="34944" r="46920" b="18054"/>
          <a:stretch/>
        </p:blipFill>
        <p:spPr>
          <a:xfrm>
            <a:off x="6428822" y="5357963"/>
            <a:ext cx="3225646" cy="407397"/>
          </a:xfrm>
          <a:prstGeom prst="rect">
            <a:avLst/>
          </a:prstGeom>
        </p:spPr>
      </p:pic>
    </p:spTree>
    <p:extLst>
      <p:ext uri="{BB962C8B-B14F-4D97-AF65-F5344CB8AC3E}">
        <p14:creationId xmlns:p14="http://schemas.microsoft.com/office/powerpoint/2010/main" val="416826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DC491752-CD37-4B1F-AC03-62AD326E4C72}"/>
              </a:ext>
            </a:extLst>
          </p:cNvPr>
          <p:cNvSpPr txBox="1"/>
          <p:nvPr/>
        </p:nvSpPr>
        <p:spPr>
          <a:xfrm>
            <a:off x="1000228" y="275240"/>
            <a:ext cx="6552994" cy="461665"/>
          </a:xfrm>
          <a:prstGeom prst="rect">
            <a:avLst/>
          </a:prstGeom>
          <a:noFill/>
        </p:spPr>
        <p:txBody>
          <a:bodyPr wrap="square" rtlCol="0">
            <a:spAutoFit/>
          </a:bodyPr>
          <a:lstStyle/>
          <a:p>
            <a:pPr algn="ctr"/>
            <a:r>
              <a:rPr lang="en-GB" sz="240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460507770"/>
              </p:ext>
            </p:extLst>
          </p:nvPr>
        </p:nvGraphicFramePr>
        <p:xfrm>
          <a:off x="169195" y="932009"/>
          <a:ext cx="9567610" cy="5315768"/>
        </p:xfrm>
        <a:graphic>
          <a:graphicData uri="http://schemas.openxmlformats.org/drawingml/2006/table">
            <a:tbl>
              <a:tblPr firstRow="1" bandRow="1">
                <a:tableStyleId>{8A107856-5554-42FB-B03E-39F5DBC370BA}</a:tableStyleId>
              </a:tblPr>
              <a:tblGrid>
                <a:gridCol w="671872">
                  <a:extLst>
                    <a:ext uri="{9D8B030D-6E8A-4147-A177-3AD203B41FA5}">
                      <a16:colId xmlns:a16="http://schemas.microsoft.com/office/drawing/2014/main" val="3993469012"/>
                    </a:ext>
                  </a:extLst>
                </a:gridCol>
                <a:gridCol w="1111549">
                  <a:extLst>
                    <a:ext uri="{9D8B030D-6E8A-4147-A177-3AD203B41FA5}">
                      <a16:colId xmlns:a16="http://schemas.microsoft.com/office/drawing/2014/main" val="62550763"/>
                    </a:ext>
                  </a:extLst>
                </a:gridCol>
                <a:gridCol w="1010166">
                  <a:extLst>
                    <a:ext uri="{9D8B030D-6E8A-4147-A177-3AD203B41FA5}">
                      <a16:colId xmlns:a16="http://schemas.microsoft.com/office/drawing/2014/main" val="1504996340"/>
                    </a:ext>
                  </a:extLst>
                </a:gridCol>
                <a:gridCol w="4405684">
                  <a:extLst>
                    <a:ext uri="{9D8B030D-6E8A-4147-A177-3AD203B41FA5}">
                      <a16:colId xmlns:a16="http://schemas.microsoft.com/office/drawing/2014/main" val="1503854659"/>
                    </a:ext>
                  </a:extLst>
                </a:gridCol>
                <a:gridCol w="2368339">
                  <a:extLst>
                    <a:ext uri="{9D8B030D-6E8A-4147-A177-3AD203B41FA5}">
                      <a16:colId xmlns:a16="http://schemas.microsoft.com/office/drawing/2014/main" val="799716772"/>
                    </a:ext>
                  </a:extLst>
                </a:gridCol>
              </a:tblGrid>
              <a:tr h="708759">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NC objectives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The Big Idea</a:t>
                      </a:r>
                      <a:endParaRPr lang="en-GB" sz="1100" dirty="0">
                        <a:effectLst/>
                        <a:latin typeface="+mj-lt"/>
                        <a:ea typeface="Calibri"/>
                        <a:cs typeface="Times New Roman"/>
                      </a:endParaRPr>
                    </a:p>
                    <a:p>
                      <a:pPr algn="ctr">
                        <a:lnSpc>
                          <a:spcPct val="107000"/>
                        </a:lnSpc>
                        <a:spcAft>
                          <a:spcPts val="0"/>
                        </a:spcAft>
                      </a:pPr>
                      <a:endParaRPr lang="en-GB" sz="1100" dirty="0">
                        <a:effectLst/>
                        <a:latin typeface="+mj-lt"/>
                        <a:ea typeface="Calibri"/>
                        <a:cs typeface="Times New Roman"/>
                      </a:endParaRPr>
                    </a:p>
                    <a:p>
                      <a:pPr algn="ctr">
                        <a:lnSpc>
                          <a:spcPct val="107000"/>
                        </a:lnSpc>
                        <a:spcAft>
                          <a:spcPts val="0"/>
                        </a:spcAft>
                      </a:pPr>
                      <a:r>
                        <a:rPr lang="en-GB" sz="1000" b="1" dirty="0">
                          <a:effectLst/>
                          <a:latin typeface="+mj-lt"/>
                          <a:ea typeface="Calibri"/>
                          <a:cs typeface="Times New Roman"/>
                        </a:rPr>
                        <a:t>Substantive Concepts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2840218">
                <a:tc>
                  <a:txBody>
                    <a:bodyPr/>
                    <a:lstStyle/>
                    <a:p>
                      <a:pPr>
                        <a:lnSpc>
                          <a:spcPct val="107000"/>
                        </a:lnSpc>
                        <a:spcAft>
                          <a:spcPts val="0"/>
                        </a:spcAft>
                      </a:pPr>
                      <a:r>
                        <a:rPr lang="en-GB" sz="800" b="1" dirty="0">
                          <a:effectLst/>
                          <a:latin typeface="+mn-lt"/>
                          <a:ea typeface="Calibri"/>
                          <a:cs typeface="Times New Roman"/>
                        </a:rPr>
                        <a:t>Year 1 Spring Term</a:t>
                      </a:r>
                    </a:p>
                    <a:p>
                      <a:pPr>
                        <a:lnSpc>
                          <a:spcPct val="107000"/>
                        </a:lnSpc>
                        <a:spcAft>
                          <a:spcPts val="0"/>
                        </a:spcAft>
                      </a:pPr>
                      <a:endParaRPr lang="en-GB" sz="800" b="0" dirty="0">
                        <a:effectLst/>
                        <a:latin typeface="+mn-lt"/>
                        <a:ea typeface="Calibri"/>
                        <a:cs typeface="Times New Roman"/>
                      </a:endParaRPr>
                    </a:p>
                    <a:p>
                      <a:pPr>
                        <a:lnSpc>
                          <a:spcPct val="107000"/>
                        </a:lnSpc>
                        <a:spcAft>
                          <a:spcPts val="0"/>
                        </a:spcAft>
                      </a:pPr>
                      <a:r>
                        <a:rPr lang="en-GB" sz="800" b="0" dirty="0">
                          <a:effectLst/>
                          <a:latin typeface="+mn-lt"/>
                          <a:ea typeface="Calibri"/>
                          <a:cs typeface="Times New Roman"/>
                        </a:rPr>
                        <a:t>Hot and cold locations</a:t>
                      </a:r>
                    </a:p>
                  </a:txBody>
                  <a:tcPr marL="68580" marR="68580" marT="0" marB="0"/>
                </a:tc>
                <a:tc>
                  <a:txBody>
                    <a:bodyPr/>
                    <a:lstStyle/>
                    <a:p>
                      <a:pPr algn="l">
                        <a:spcAft>
                          <a:spcPts val="0"/>
                        </a:spcAft>
                      </a:pPr>
                      <a:r>
                        <a:rPr lang="en-GB" sz="800" b="1" dirty="0">
                          <a:effectLst/>
                          <a:latin typeface="+mn-lt"/>
                          <a:ea typeface="Calibri"/>
                          <a:cs typeface="Times New Roman"/>
                        </a:rPr>
                        <a:t>Human and physical geography</a:t>
                      </a:r>
                    </a:p>
                    <a:p>
                      <a:pPr algn="l">
                        <a:spcAft>
                          <a:spcPts val="0"/>
                        </a:spcAft>
                      </a:pPr>
                      <a:endParaRPr lang="en-GB" sz="800">
                        <a:effectLst/>
                        <a:latin typeface="+mn-lt"/>
                        <a:ea typeface="Calibri" panose="020F0502020204030204" pitchFamily="34" charset="0"/>
                        <a:cs typeface="Times New Roman" panose="02020603050405020304" pitchFamily="18" charset="0"/>
                      </a:endParaRPr>
                    </a:p>
                    <a:p>
                      <a:pPr algn="l">
                        <a:spcAft>
                          <a:spcPts val="0"/>
                        </a:spcAft>
                      </a:pPr>
                      <a:r>
                        <a:rPr lang="en-GB" sz="800" dirty="0">
                          <a:effectLst/>
                          <a:latin typeface="+mn-lt"/>
                          <a:ea typeface="Calibri"/>
                          <a:cs typeface="Times New Roman"/>
                        </a:rPr>
                        <a:t>- identify seasonal and daily weather patterns in the United Kingdom and the location of hot and cold areas of the world in relation to the Equator and the North and South Poles</a:t>
                      </a:r>
                    </a:p>
                  </a:txBody>
                  <a:tcPr marL="68580" marR="68580" marT="0" marB="0"/>
                </a:tc>
                <a:tc>
                  <a:txBody>
                    <a:bodyPr/>
                    <a:lstStyle/>
                    <a:p>
                      <a:r>
                        <a:rPr lang="en-GB" sz="800" b="1" kern="1200" dirty="0">
                          <a:solidFill>
                            <a:schemeClr val="dk1"/>
                          </a:solidFill>
                          <a:effectLst/>
                          <a:latin typeface="+mn-lt"/>
                          <a:ea typeface="+mn-ea"/>
                          <a:cs typeface="+mn-cs"/>
                        </a:rPr>
                        <a:t>Location, Environment</a:t>
                      </a:r>
                      <a:endParaRPr lang="en-US" dirty="0"/>
                    </a:p>
                    <a:p>
                      <a:r>
                        <a:rPr lang="en-GB" sz="800" b="1" kern="1200" dirty="0">
                          <a:solidFill>
                            <a:schemeClr val="dk1"/>
                          </a:solidFill>
                          <a:effectLst/>
                          <a:latin typeface="+mn-lt"/>
                          <a:ea typeface="+mn-ea"/>
                          <a:cs typeface="+mn-cs"/>
                        </a:rPr>
                        <a:t>Culture</a:t>
                      </a:r>
                    </a:p>
                    <a:p>
                      <a:r>
                        <a:rPr lang="en-GB" sz="800" b="0" dirty="0">
                          <a:latin typeface="+mn-lt"/>
                        </a:rPr>
                        <a:t>Physical and human geography</a:t>
                      </a:r>
                    </a:p>
                    <a:p>
                      <a:r>
                        <a:rPr lang="en-GB" sz="800" b="0" dirty="0">
                          <a:latin typeface="+mn-lt"/>
                        </a:rPr>
                        <a:t>Hot and cold locations in the world</a:t>
                      </a:r>
                    </a:p>
                  </a:txBody>
                  <a:tcPr marL="68580" marR="68580" marT="0" marB="0"/>
                </a:tc>
                <a:tc>
                  <a:txBody>
                    <a:bodyPr/>
                    <a:lstStyle/>
                    <a:p>
                      <a:endParaRPr lang="en-GB"/>
                    </a:p>
                  </a:txBody>
                  <a:tcPr/>
                </a:tc>
                <a:tc>
                  <a:txBody>
                    <a:bodyPr/>
                    <a:lstStyle/>
                    <a:p>
                      <a:pPr>
                        <a:lnSpc>
                          <a:spcPct val="107000"/>
                        </a:lnSpc>
                        <a:spcAft>
                          <a:spcPts val="0"/>
                        </a:spcAft>
                      </a:pPr>
                      <a:r>
                        <a:rPr lang="en-GB" sz="900" dirty="0">
                          <a:effectLst/>
                          <a:latin typeface="+mn-lt"/>
                          <a:ea typeface="Calibri"/>
                          <a:cs typeface="Times New Roman"/>
                        </a:rPr>
                        <a:t>Pupils should:</a:t>
                      </a:r>
                    </a:p>
                    <a:p>
                      <a:pPr marL="171450" indent="-171450">
                        <a:lnSpc>
                          <a:spcPct val="107000"/>
                        </a:lnSpc>
                        <a:spcAft>
                          <a:spcPts val="0"/>
                        </a:spcAft>
                        <a:buFont typeface="Arial" panose="020B0604020202020204" pitchFamily="34" charset="0"/>
                        <a:buChar char="•"/>
                      </a:pPr>
                      <a:r>
                        <a:rPr lang="en-GB" sz="900" dirty="0">
                          <a:effectLst/>
                          <a:latin typeface="+mn-lt"/>
                          <a:ea typeface="Calibri"/>
                          <a:cs typeface="Times New Roman"/>
                        </a:rPr>
                        <a:t>know and explain seasonal and daily weather patterns</a:t>
                      </a:r>
                    </a:p>
                    <a:p>
                      <a:pPr>
                        <a:lnSpc>
                          <a:spcPct val="107000"/>
                        </a:lnSpc>
                        <a:spcAft>
                          <a:spcPts val="0"/>
                        </a:spcAft>
                      </a:pPr>
                      <a:r>
                        <a:rPr lang="en-GB" sz="900" dirty="0">
                          <a:effectLst/>
                          <a:latin typeface="+mn-lt"/>
                          <a:ea typeface="Calibri"/>
                          <a:cs typeface="Times New Roman"/>
                        </a:rPr>
                        <a:t>• locate the Equator, North and South Poles </a:t>
                      </a:r>
                    </a:p>
                    <a:p>
                      <a:pPr>
                        <a:lnSpc>
                          <a:spcPct val="107000"/>
                        </a:lnSpc>
                        <a:spcAft>
                          <a:spcPts val="0"/>
                        </a:spcAft>
                      </a:pPr>
                      <a:r>
                        <a:rPr lang="en-GB" sz="900" dirty="0">
                          <a:effectLst/>
                          <a:latin typeface="+mn-lt"/>
                          <a:ea typeface="Calibri"/>
                          <a:cs typeface="Times New Roman"/>
                        </a:rPr>
                        <a:t>• locate and name hot and cold places in the world</a:t>
                      </a:r>
                    </a:p>
                    <a:p>
                      <a:pPr>
                        <a:lnSpc>
                          <a:spcPct val="107000"/>
                        </a:lnSpc>
                        <a:spcAft>
                          <a:spcPts val="0"/>
                        </a:spcAft>
                      </a:pPr>
                      <a:r>
                        <a:rPr lang="en-GB" sz="900" dirty="0">
                          <a:effectLst/>
                          <a:latin typeface="+mn-lt"/>
                          <a:ea typeface="Calibri"/>
                          <a:cs typeface="Times New Roman"/>
                        </a:rPr>
                        <a:t>• use geographical vocabulary to refer to physical features:: o beach, cliff, coast,</a:t>
                      </a:r>
                    </a:p>
                    <a:p>
                      <a:pPr>
                        <a:lnSpc>
                          <a:spcPct val="107000"/>
                        </a:lnSpc>
                        <a:spcAft>
                          <a:spcPts val="0"/>
                        </a:spcAft>
                      </a:pPr>
                      <a:r>
                        <a:rPr lang="en-GB" sz="900" dirty="0">
                          <a:effectLst/>
                          <a:latin typeface="+mn-lt"/>
                          <a:ea typeface="Calibri"/>
                          <a:cs typeface="Times New Roman"/>
                        </a:rPr>
                        <a:t>forest, hill, landmark, mountain, ocean, river,</a:t>
                      </a:r>
                    </a:p>
                    <a:p>
                      <a:pPr>
                        <a:lnSpc>
                          <a:spcPct val="107000"/>
                        </a:lnSpc>
                        <a:spcAft>
                          <a:spcPts val="0"/>
                        </a:spcAft>
                      </a:pPr>
                      <a:r>
                        <a:rPr lang="en-GB" sz="900" dirty="0">
                          <a:effectLst/>
                          <a:latin typeface="+mn-lt"/>
                          <a:ea typeface="Calibri"/>
                          <a:cs typeface="Times New Roman"/>
                        </a:rPr>
                        <a:t>sea, soil, savanna, valley, vegetation,</a:t>
                      </a:r>
                    </a:p>
                    <a:p>
                      <a:pPr>
                        <a:lnSpc>
                          <a:spcPct val="107000"/>
                        </a:lnSpc>
                        <a:spcAft>
                          <a:spcPts val="0"/>
                        </a:spcAft>
                      </a:pPr>
                      <a:r>
                        <a:rPr lang="en-GB" sz="900" dirty="0">
                          <a:effectLst/>
                          <a:latin typeface="+mn-lt"/>
                          <a:ea typeface="Calibri"/>
                          <a:cs typeface="Times New Roman"/>
                        </a:rPr>
                        <a:t>season, weather, urban, rural and coastal</a:t>
                      </a:r>
                    </a:p>
                    <a:p>
                      <a:pPr>
                        <a:lnSpc>
                          <a:spcPct val="107000"/>
                        </a:lnSpc>
                        <a:spcAft>
                          <a:spcPts val="0"/>
                        </a:spcAft>
                      </a:pPr>
                      <a:r>
                        <a:rPr lang="en-GB" sz="900" dirty="0">
                          <a:effectLst/>
                          <a:latin typeface="+mn-lt"/>
                          <a:ea typeface="Calibri"/>
                          <a:cs typeface="Times New Roman"/>
                        </a:rPr>
                        <a:t>• use geographical vocabulary to refer to</a:t>
                      </a:r>
                    </a:p>
                    <a:p>
                      <a:pPr>
                        <a:lnSpc>
                          <a:spcPct val="107000"/>
                        </a:lnSpc>
                        <a:spcAft>
                          <a:spcPts val="0"/>
                        </a:spcAft>
                      </a:pPr>
                      <a:r>
                        <a:rPr lang="en-GB" sz="900" dirty="0">
                          <a:effectLst/>
                          <a:latin typeface="+mn-lt"/>
                          <a:ea typeface="Calibri"/>
                          <a:cs typeface="Times New Roman"/>
                        </a:rPr>
                        <a:t>human features: o city, town, village,</a:t>
                      </a:r>
                    </a:p>
                    <a:p>
                      <a:pPr>
                        <a:lnSpc>
                          <a:spcPct val="107000"/>
                        </a:lnSpc>
                        <a:spcAft>
                          <a:spcPts val="0"/>
                        </a:spcAft>
                      </a:pPr>
                      <a:r>
                        <a:rPr lang="en-GB" sz="900" dirty="0">
                          <a:effectLst/>
                          <a:latin typeface="+mn-lt"/>
                          <a:ea typeface="Calibri"/>
                          <a:cs typeface="Times New Roman"/>
                        </a:rPr>
                        <a:t>landmark, factory, farm, house, office, port,</a:t>
                      </a:r>
                    </a:p>
                    <a:p>
                      <a:pPr>
                        <a:lnSpc>
                          <a:spcPct val="107000"/>
                        </a:lnSpc>
                        <a:spcAft>
                          <a:spcPts val="0"/>
                        </a:spcAft>
                      </a:pPr>
                      <a:r>
                        <a:rPr lang="en-GB" sz="900" dirty="0">
                          <a:effectLst/>
                          <a:latin typeface="+mn-lt"/>
                          <a:ea typeface="Calibri"/>
                          <a:cs typeface="Times New Roman"/>
                        </a:rPr>
                        <a:t>harbour, shop, slum</a:t>
                      </a:r>
                    </a:p>
                  </a:txBody>
                  <a:tcPr marL="68580" marR="68580" marT="0" marB="0"/>
                </a:tc>
                <a:extLst>
                  <a:ext uri="{0D108BD9-81ED-4DB2-BD59-A6C34878D82A}">
                    <a16:rowId xmlns:a16="http://schemas.microsoft.com/office/drawing/2014/main" val="956065142"/>
                  </a:ext>
                </a:extLst>
              </a:tr>
              <a:tr h="329558">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437233">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ADDA93CD-FFD3-4184-845C-BAE0F91C69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a:extLst>
              <a:ext uri="{FF2B5EF4-FFF2-40B4-BE49-F238E27FC236}">
                <a16:creationId xmlns:a16="http://schemas.microsoft.com/office/drawing/2014/main" id="{D7B98A4E-59ED-478A-B77B-17B3A58CAB7C}"/>
              </a:ext>
            </a:extLst>
          </p:cNvPr>
          <p:cNvPicPr>
            <a:picLocks noChangeAspect="1"/>
          </p:cNvPicPr>
          <p:nvPr/>
        </p:nvPicPr>
        <p:blipFill>
          <a:blip r:embed="rId5"/>
          <a:stretch>
            <a:fillRect/>
          </a:stretch>
        </p:blipFill>
        <p:spPr>
          <a:xfrm>
            <a:off x="302516" y="4968368"/>
            <a:ext cx="5131558" cy="874201"/>
          </a:xfrm>
          <a:prstGeom prst="rect">
            <a:avLst/>
          </a:prstGeom>
        </p:spPr>
      </p:pic>
      <p:pic>
        <p:nvPicPr>
          <p:cNvPr id="4" name="Picture 3">
            <a:extLst>
              <a:ext uri="{FF2B5EF4-FFF2-40B4-BE49-F238E27FC236}">
                <a16:creationId xmlns:a16="http://schemas.microsoft.com/office/drawing/2014/main" id="{DDDD14CE-3C7E-4A90-873C-B92F2915E12C}"/>
              </a:ext>
            </a:extLst>
          </p:cNvPr>
          <p:cNvPicPr>
            <a:picLocks noChangeAspect="1"/>
          </p:cNvPicPr>
          <p:nvPr/>
        </p:nvPicPr>
        <p:blipFill>
          <a:blip r:embed="rId6"/>
          <a:stretch>
            <a:fillRect/>
          </a:stretch>
        </p:blipFill>
        <p:spPr>
          <a:xfrm>
            <a:off x="3036627" y="1750609"/>
            <a:ext cx="4252444" cy="2118903"/>
          </a:xfrm>
          <a:prstGeom prst="rect">
            <a:avLst/>
          </a:prstGeom>
        </p:spPr>
      </p:pic>
      <p:pic>
        <p:nvPicPr>
          <p:cNvPr id="7" name="Picture 6">
            <a:extLst>
              <a:ext uri="{FF2B5EF4-FFF2-40B4-BE49-F238E27FC236}">
                <a16:creationId xmlns:a16="http://schemas.microsoft.com/office/drawing/2014/main" id="{1168B08F-F3F4-4BAA-952E-3AD0E3100648}"/>
              </a:ext>
            </a:extLst>
          </p:cNvPr>
          <p:cNvPicPr>
            <a:picLocks noChangeAspect="1"/>
          </p:cNvPicPr>
          <p:nvPr/>
        </p:nvPicPr>
        <p:blipFill>
          <a:blip r:embed="rId7"/>
          <a:stretch>
            <a:fillRect/>
          </a:stretch>
        </p:blipFill>
        <p:spPr>
          <a:xfrm>
            <a:off x="5850183" y="4892560"/>
            <a:ext cx="2704219" cy="534449"/>
          </a:xfrm>
          <a:prstGeom prst="rect">
            <a:avLst/>
          </a:prstGeom>
        </p:spPr>
      </p:pic>
      <p:pic>
        <p:nvPicPr>
          <p:cNvPr id="10" name="Picture 9">
            <a:extLst>
              <a:ext uri="{FF2B5EF4-FFF2-40B4-BE49-F238E27FC236}">
                <a16:creationId xmlns:a16="http://schemas.microsoft.com/office/drawing/2014/main" id="{37892546-7502-40E4-BFE5-00FE1357A471}"/>
              </a:ext>
            </a:extLst>
          </p:cNvPr>
          <p:cNvPicPr>
            <a:picLocks noChangeAspect="1"/>
          </p:cNvPicPr>
          <p:nvPr/>
        </p:nvPicPr>
        <p:blipFill>
          <a:blip r:embed="rId8"/>
          <a:stretch>
            <a:fillRect/>
          </a:stretch>
        </p:blipFill>
        <p:spPr>
          <a:xfrm>
            <a:off x="5850183" y="5508389"/>
            <a:ext cx="2704219" cy="531754"/>
          </a:xfrm>
          <a:prstGeom prst="rect">
            <a:avLst/>
          </a:prstGeom>
        </p:spPr>
      </p:pic>
    </p:spTree>
    <p:extLst>
      <p:ext uri="{BB962C8B-B14F-4D97-AF65-F5344CB8AC3E}">
        <p14:creationId xmlns:p14="http://schemas.microsoft.com/office/powerpoint/2010/main" val="125055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A7B95-E9DE-1C0C-9F1B-733057C0F8E9}"/>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2101AFFA-C784-62B2-22ED-72914930F9C0}"/>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9B369401-F709-1537-805C-7E63F8C69245}"/>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234A18F8-8BAC-688A-4B71-F941783656F5}"/>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5082FF26-228E-0552-59F7-021778ED8042}"/>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B7815B4C-B348-1CED-6118-979CDCB54F9C}"/>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2A90123D-C824-047D-E1C2-BED9AA3DA34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33621C66-90AA-2404-969F-349866CD3AB9}"/>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88017564-C972-D67E-CA69-BB19B3E74FAA}"/>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99AE569F-6EB6-6936-6A19-FCED72C5783E}"/>
              </a:ext>
            </a:extLst>
          </p:cNvPr>
          <p:cNvSpPr txBox="1"/>
          <p:nvPr/>
        </p:nvSpPr>
        <p:spPr>
          <a:xfrm>
            <a:off x="1000228" y="275240"/>
            <a:ext cx="6552994" cy="461665"/>
          </a:xfrm>
          <a:prstGeom prst="rect">
            <a:avLst/>
          </a:prstGeom>
          <a:noFill/>
        </p:spPr>
        <p:txBody>
          <a:bodyPr wrap="square" rtlCol="0">
            <a:spAutoFit/>
          </a:bodyPr>
          <a:lstStyle/>
          <a:p>
            <a:pPr algn="ctr"/>
            <a:r>
              <a:rPr lang="en-GB" sz="2400">
                <a:solidFill>
                  <a:srgbClr val="44375E"/>
                </a:solidFill>
              </a:rPr>
              <a:t>Key Stage 1 – Year 1</a:t>
            </a:r>
          </a:p>
        </p:txBody>
      </p:sp>
      <p:graphicFrame>
        <p:nvGraphicFramePr>
          <p:cNvPr id="8" name="Table 7">
            <a:extLst>
              <a:ext uri="{FF2B5EF4-FFF2-40B4-BE49-F238E27FC236}">
                <a16:creationId xmlns:a16="http://schemas.microsoft.com/office/drawing/2014/main" id="{97B7E9EC-206D-0262-688F-2ECFF2D16311}"/>
              </a:ext>
            </a:extLst>
          </p:cNvPr>
          <p:cNvGraphicFramePr>
            <a:graphicFrameLocks noGrp="1"/>
          </p:cNvGraphicFramePr>
          <p:nvPr>
            <p:extLst>
              <p:ext uri="{D42A27DB-BD31-4B8C-83A1-F6EECF244321}">
                <p14:modId xmlns:p14="http://schemas.microsoft.com/office/powerpoint/2010/main" val="299563317"/>
              </p:ext>
            </p:extLst>
          </p:nvPr>
        </p:nvGraphicFramePr>
        <p:xfrm>
          <a:off x="169195" y="932009"/>
          <a:ext cx="9567605" cy="5362348"/>
        </p:xfrm>
        <a:graphic>
          <a:graphicData uri="http://schemas.openxmlformats.org/drawingml/2006/table">
            <a:tbl>
              <a:tblPr firstRow="1" bandRow="1">
                <a:tableStyleId>{8A107856-5554-42FB-B03E-39F5DBC370BA}</a:tableStyleId>
              </a:tblPr>
              <a:tblGrid>
                <a:gridCol w="671871">
                  <a:extLst>
                    <a:ext uri="{9D8B030D-6E8A-4147-A177-3AD203B41FA5}">
                      <a16:colId xmlns:a16="http://schemas.microsoft.com/office/drawing/2014/main" val="3993469012"/>
                    </a:ext>
                  </a:extLst>
                </a:gridCol>
                <a:gridCol w="1111549">
                  <a:extLst>
                    <a:ext uri="{9D8B030D-6E8A-4147-A177-3AD203B41FA5}">
                      <a16:colId xmlns:a16="http://schemas.microsoft.com/office/drawing/2014/main" val="62550763"/>
                    </a:ext>
                  </a:extLst>
                </a:gridCol>
                <a:gridCol w="1010165">
                  <a:extLst>
                    <a:ext uri="{9D8B030D-6E8A-4147-A177-3AD203B41FA5}">
                      <a16:colId xmlns:a16="http://schemas.microsoft.com/office/drawing/2014/main" val="1504996340"/>
                    </a:ext>
                  </a:extLst>
                </a:gridCol>
                <a:gridCol w="4611930">
                  <a:extLst>
                    <a:ext uri="{9D8B030D-6E8A-4147-A177-3AD203B41FA5}">
                      <a16:colId xmlns:a16="http://schemas.microsoft.com/office/drawing/2014/main" val="1503854659"/>
                    </a:ext>
                  </a:extLst>
                </a:gridCol>
                <a:gridCol w="2162090">
                  <a:extLst>
                    <a:ext uri="{9D8B030D-6E8A-4147-A177-3AD203B41FA5}">
                      <a16:colId xmlns:a16="http://schemas.microsoft.com/office/drawing/2014/main" val="799716772"/>
                    </a:ext>
                  </a:extLst>
                </a:gridCol>
              </a:tblGrid>
              <a:tr h="755339">
                <a:tc>
                  <a:txBody>
                    <a:bodyPr/>
                    <a:lstStyle/>
                    <a:p>
                      <a:pPr algn="ctr">
                        <a:lnSpc>
                          <a:spcPct val="107000"/>
                        </a:lnSpc>
                        <a:spcAft>
                          <a:spcPts val="0"/>
                        </a:spcAft>
                      </a:pPr>
                      <a:r>
                        <a:rPr lang="en-GB" sz="1000" b="1" dirty="0">
                          <a:effectLst/>
                          <a:latin typeface="+mj-lt"/>
                          <a:ea typeface="Calibri"/>
                          <a:cs typeface="Times New Roman"/>
                        </a:rPr>
                        <a:t>Term </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NC objectives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The Big Idea</a:t>
                      </a:r>
                      <a:endParaRPr lang="en-GB" sz="1100" dirty="0">
                        <a:effectLst/>
                        <a:latin typeface="+mj-lt"/>
                        <a:ea typeface="Calibri"/>
                        <a:cs typeface="Times New Roman"/>
                      </a:endParaRPr>
                    </a:p>
                    <a:p>
                      <a:pPr algn="ctr">
                        <a:lnSpc>
                          <a:spcPct val="107000"/>
                        </a:lnSpc>
                        <a:spcAft>
                          <a:spcPts val="0"/>
                        </a:spcAft>
                      </a:pPr>
                      <a:endParaRPr lang="en-GB" sz="1100" dirty="0">
                        <a:effectLst/>
                        <a:latin typeface="+mj-lt"/>
                        <a:ea typeface="Calibri"/>
                        <a:cs typeface="Times New Roman"/>
                      </a:endParaRPr>
                    </a:p>
                    <a:p>
                      <a:pPr algn="ctr">
                        <a:lnSpc>
                          <a:spcPct val="107000"/>
                        </a:lnSpc>
                        <a:spcAft>
                          <a:spcPts val="0"/>
                        </a:spcAft>
                      </a:pPr>
                      <a:r>
                        <a:rPr lang="en-GB" sz="1000" b="1" dirty="0">
                          <a:effectLst/>
                          <a:latin typeface="+mj-lt"/>
                          <a:ea typeface="Calibri"/>
                          <a:cs typeface="Times New Roman"/>
                        </a:rPr>
                        <a:t>Substantive Concepts</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How will I think and act like a Geographer</a:t>
                      </a:r>
                      <a:endParaRPr lang="en-GB" sz="1100" dirty="0">
                        <a:effectLst/>
                        <a:latin typeface="+mj-lt"/>
                        <a:ea typeface="Calibri"/>
                        <a:cs typeface="Times New Roman"/>
                      </a:endParaRPr>
                    </a:p>
                  </a:txBody>
                  <a:tcPr marL="68580" marR="68580" marT="0" marB="0" anchor="ctr"/>
                </a:tc>
                <a:tc>
                  <a:txBody>
                    <a:bodyPr/>
                    <a:lstStyle/>
                    <a:p>
                      <a:pPr algn="ctr">
                        <a:lnSpc>
                          <a:spcPct val="107000"/>
                        </a:lnSpc>
                        <a:spcAft>
                          <a:spcPts val="0"/>
                        </a:spcAft>
                      </a:pPr>
                      <a:r>
                        <a:rPr lang="en-GB" sz="1000" b="1" dirty="0">
                          <a:effectLst/>
                          <a:latin typeface="+mj-lt"/>
                          <a:ea typeface="Calibri"/>
                          <a:cs typeface="Times New Roman"/>
                        </a:rPr>
                        <a:t>Pupil Outcomes/End Point Knowledge</a:t>
                      </a:r>
                      <a:endParaRPr lang="en-GB" sz="1100" dirty="0">
                        <a:effectLst/>
                        <a:latin typeface="+mj-lt"/>
                        <a:ea typeface="Calibri"/>
                        <a:cs typeface="Times New Roman"/>
                      </a:endParaRPr>
                    </a:p>
                  </a:txBody>
                  <a:tcPr marL="68580" marR="68580" marT="0" marB="0" anchor="ctr"/>
                </a:tc>
                <a:extLst>
                  <a:ext uri="{0D108BD9-81ED-4DB2-BD59-A6C34878D82A}">
                    <a16:rowId xmlns:a16="http://schemas.microsoft.com/office/drawing/2014/main" val="61393765"/>
                  </a:ext>
                </a:extLst>
              </a:tr>
              <a:tr h="2840218">
                <a:tc>
                  <a:txBody>
                    <a:bodyPr/>
                    <a:lstStyle/>
                    <a:p>
                      <a:pPr>
                        <a:lnSpc>
                          <a:spcPct val="107000"/>
                        </a:lnSpc>
                        <a:spcAft>
                          <a:spcPts val="0"/>
                        </a:spcAft>
                      </a:pPr>
                      <a:r>
                        <a:rPr lang="en-GB" sz="800" b="1" dirty="0">
                          <a:effectLst/>
                          <a:latin typeface="+mn-lt"/>
                          <a:ea typeface="Calibri"/>
                          <a:cs typeface="Times New Roman"/>
                        </a:rPr>
                        <a:t>Year 1 Summer Term</a:t>
                      </a:r>
                    </a:p>
                    <a:p>
                      <a:pPr>
                        <a:lnSpc>
                          <a:spcPct val="107000"/>
                        </a:lnSpc>
                        <a:spcAft>
                          <a:spcPts val="0"/>
                        </a:spcAft>
                      </a:pPr>
                      <a:endParaRPr lang="en-GB" sz="800" b="0" dirty="0">
                        <a:effectLst/>
                        <a:latin typeface="+mn-lt"/>
                        <a:ea typeface="Calibri"/>
                        <a:cs typeface="Times New Roman"/>
                      </a:endParaRPr>
                    </a:p>
                    <a:p>
                      <a:pPr>
                        <a:lnSpc>
                          <a:spcPct val="107000"/>
                        </a:lnSpc>
                        <a:spcAft>
                          <a:spcPts val="0"/>
                        </a:spcAft>
                      </a:pPr>
                      <a:r>
                        <a:rPr lang="en-GB" sz="800" dirty="0"/>
                        <a:t>Fieldwork and mapping</a:t>
                      </a:r>
                      <a:endParaRPr lang="en-GB" sz="8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lvl="0" algn="l">
                        <a:spcAft>
                          <a:spcPts val="0"/>
                        </a:spcAft>
                        <a:buNone/>
                      </a:pPr>
                      <a:r>
                        <a:rPr lang="en-GB" sz="800" b="0" i="0" u="none" strike="noStrike" noProof="0" dirty="0">
                          <a:effectLst/>
                        </a:rPr>
                        <a:t>Human and physical geography: </a:t>
                      </a:r>
                      <a:endParaRPr lang="en-US" dirty="0"/>
                    </a:p>
                    <a:p>
                      <a:pPr lvl="0" algn="l">
                        <a:spcAft>
                          <a:spcPts val="0"/>
                        </a:spcAft>
                        <a:buNone/>
                      </a:pPr>
                      <a:endParaRPr lang="en-GB" sz="800" b="0" i="0" u="none" strike="noStrike" noProof="0">
                        <a:effectLst/>
                      </a:endParaRPr>
                    </a:p>
                    <a:p>
                      <a:pPr lvl="0" algn="l">
                        <a:spcAft>
                          <a:spcPts val="0"/>
                        </a:spcAft>
                        <a:buNone/>
                      </a:pPr>
                      <a:r>
                        <a:rPr lang="en-GB" sz="800" b="0" i="0" u="none" strike="noStrike" noProof="0" dirty="0">
                          <a:effectLst/>
                        </a:rPr>
                        <a:t>- Use simple fieldwork and observational skills to study the geography of their school and its grounds and the key human and physical features of its surrounding environment.</a:t>
                      </a:r>
                      <a:endParaRPr lang="en-US" dirty="0"/>
                    </a:p>
                  </a:txBody>
                  <a:tcPr marL="68580" marR="68580" marT="0" marB="0"/>
                </a:tc>
                <a:tc>
                  <a:txBody>
                    <a:bodyPr/>
                    <a:lstStyle/>
                    <a:p>
                      <a:pPr lvl="0">
                        <a:buNone/>
                      </a:pPr>
                      <a:r>
                        <a:rPr lang="en-GB" sz="800" b="1" i="0" u="none" strike="noStrike" noProof="0" dirty="0"/>
                        <a:t>GEOGRAPHICAL SKILLS</a:t>
                      </a:r>
                      <a:r>
                        <a:rPr lang="en-GB" sz="800" b="0" i="0" u="none" strike="noStrike" noProof="0" dirty="0"/>
                        <a:t> </a:t>
                      </a:r>
                      <a:endParaRPr lang="en-US" dirty="0"/>
                    </a:p>
                    <a:p>
                      <a:pPr lvl="0">
                        <a:buNone/>
                      </a:pPr>
                      <a:r>
                        <a:rPr lang="en-GB" sz="800" b="0" i="0" u="none" strike="noStrike" noProof="0" dirty="0"/>
                        <a:t>- The use of maps, atlases and globes to know and explain more about location and a place. Identifying physical and human features to explain what places are like.</a:t>
                      </a:r>
                      <a:endParaRPr lang="en-US" dirty="0"/>
                    </a:p>
                    <a:p>
                      <a:pPr lvl="0">
                        <a:buNone/>
                      </a:pPr>
                      <a:endParaRPr lang="en-GB" sz="800" b="0" i="0" u="none" strike="noStrike" noProof="0"/>
                    </a:p>
                    <a:p>
                      <a:pPr lvl="0">
                        <a:buNone/>
                      </a:pPr>
                      <a:r>
                        <a:rPr lang="en-GB" sz="800" b="1" i="0" u="none" strike="noStrike" noProof="0" dirty="0"/>
                        <a:t>FIELDWORK -</a:t>
                      </a:r>
                      <a:r>
                        <a:rPr lang="en-GB" sz="800" b="0" i="0" u="none" strike="noStrike" noProof="0" dirty="0"/>
                        <a:t> Collecting and using information to know more and explain what a location or place is like. </a:t>
                      </a:r>
                      <a:endParaRPr lang="en-US" dirty="0"/>
                    </a:p>
                  </a:txBody>
                  <a:tcPr marL="68580" marR="68580" marT="0" marB="0"/>
                </a:tc>
                <a:tc>
                  <a:txBody>
                    <a:bodyPr/>
                    <a:lstStyle/>
                    <a:p>
                      <a:endParaRPr lang="en-GB"/>
                    </a:p>
                  </a:txBody>
                  <a:tcPr/>
                </a:tc>
                <a:tc>
                  <a:txBody>
                    <a:bodyPr/>
                    <a:lstStyle/>
                    <a:p>
                      <a:pPr>
                        <a:lnSpc>
                          <a:spcPct val="107000"/>
                        </a:lnSpc>
                        <a:spcAft>
                          <a:spcPts val="0"/>
                        </a:spcAft>
                      </a:pPr>
                      <a:r>
                        <a:rPr lang="en-GB" sz="1000" dirty="0">
                          <a:effectLst/>
                          <a:latin typeface="+mn-lt"/>
                          <a:ea typeface="Calibri"/>
                          <a:cs typeface="Times New Roman"/>
                        </a:rPr>
                        <a:t>Pupils should know that:</a:t>
                      </a:r>
                    </a:p>
                    <a:p>
                      <a:pPr lvl="0">
                        <a:lnSpc>
                          <a:spcPct val="107000"/>
                        </a:lnSpc>
                        <a:spcAft>
                          <a:spcPts val="0"/>
                        </a:spcAft>
                        <a:buNone/>
                      </a:pPr>
                      <a:endParaRPr lang="en-GB" sz="1000" dirty="0">
                        <a:effectLst/>
                        <a:latin typeface="+mn-lt"/>
                        <a:ea typeface="Calibri"/>
                        <a:cs typeface="Times New Roman"/>
                      </a:endParaRPr>
                    </a:p>
                    <a:p>
                      <a:pPr lvl="0">
                        <a:lnSpc>
                          <a:spcPct val="107000"/>
                        </a:lnSpc>
                        <a:spcAft>
                          <a:spcPts val="0"/>
                        </a:spcAft>
                        <a:buNone/>
                      </a:pPr>
                      <a:r>
                        <a:rPr lang="en-GB" sz="1000" b="0" i="0" u="none" strike="noStrike" noProof="0" dirty="0">
                          <a:effectLst/>
                        </a:rPr>
                        <a:t>- A map shows a place in a particular area. </a:t>
                      </a:r>
                      <a:endParaRPr lang="en-GB" sz="1000" dirty="0"/>
                    </a:p>
                    <a:p>
                      <a:pPr lvl="0">
                        <a:lnSpc>
                          <a:spcPct val="107000"/>
                        </a:lnSpc>
                        <a:spcAft>
                          <a:spcPts val="0"/>
                        </a:spcAft>
                        <a:buNone/>
                      </a:pPr>
                      <a:endParaRPr lang="en-GB" sz="1000" b="0" i="0" u="none" strike="noStrike" noProof="0" dirty="0">
                        <a:effectLst/>
                      </a:endParaRPr>
                    </a:p>
                    <a:p>
                      <a:pPr lvl="0">
                        <a:lnSpc>
                          <a:spcPct val="107000"/>
                        </a:lnSpc>
                        <a:spcAft>
                          <a:spcPts val="0"/>
                        </a:spcAft>
                        <a:buNone/>
                      </a:pPr>
                      <a:r>
                        <a:rPr lang="en-GB" sz="1000" b="0" i="0" u="none" strike="noStrike" noProof="0" dirty="0">
                          <a:effectLst/>
                        </a:rPr>
                        <a:t>- Maps tell us what a place is like (e.g. is it a city, town or village). </a:t>
                      </a:r>
                      <a:endParaRPr lang="en-GB" sz="1000" dirty="0"/>
                    </a:p>
                    <a:p>
                      <a:pPr lvl="0">
                        <a:lnSpc>
                          <a:spcPct val="107000"/>
                        </a:lnSpc>
                        <a:spcAft>
                          <a:spcPts val="0"/>
                        </a:spcAft>
                        <a:buNone/>
                      </a:pPr>
                      <a:endParaRPr lang="en-GB" sz="1000" b="0" i="0" u="none" strike="noStrike" noProof="0" dirty="0">
                        <a:effectLst/>
                      </a:endParaRPr>
                    </a:p>
                    <a:p>
                      <a:pPr lvl="0">
                        <a:lnSpc>
                          <a:spcPct val="107000"/>
                        </a:lnSpc>
                        <a:spcAft>
                          <a:spcPts val="0"/>
                        </a:spcAft>
                        <a:buNone/>
                      </a:pPr>
                      <a:r>
                        <a:rPr lang="en-GB" sz="1000" b="0" i="0" u="none" strike="noStrike" noProof="0" dirty="0">
                          <a:effectLst/>
                        </a:rPr>
                        <a:t>- Maps tell us how the space is used e.g. homes, schools etc.</a:t>
                      </a:r>
                      <a:endParaRPr lang="en-GB" sz="1000" dirty="0"/>
                    </a:p>
                  </a:txBody>
                  <a:tcPr marL="68580" marR="68580" marT="0" marB="0"/>
                </a:tc>
                <a:extLst>
                  <a:ext uri="{0D108BD9-81ED-4DB2-BD59-A6C34878D82A}">
                    <a16:rowId xmlns:a16="http://schemas.microsoft.com/office/drawing/2014/main" val="956065142"/>
                  </a:ext>
                </a:extLst>
              </a:tr>
              <a:tr h="329558">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437233">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752180AB-1202-ADE6-8E5E-E8222CC47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chart with text overlay&#10;&#10;AI-generated content may be incorrect.">
            <a:extLst>
              <a:ext uri="{FF2B5EF4-FFF2-40B4-BE49-F238E27FC236}">
                <a16:creationId xmlns:a16="http://schemas.microsoft.com/office/drawing/2014/main" id="{BC2FAEF0-2CCA-3840-14D7-E7206043DB19}"/>
              </a:ext>
            </a:extLst>
          </p:cNvPr>
          <p:cNvPicPr>
            <a:picLocks noChangeAspect="1"/>
          </p:cNvPicPr>
          <p:nvPr/>
        </p:nvPicPr>
        <p:blipFill>
          <a:blip r:embed="rId5"/>
          <a:srcRect t="-123" r="425" b="-189"/>
          <a:stretch>
            <a:fillRect/>
          </a:stretch>
        </p:blipFill>
        <p:spPr>
          <a:xfrm>
            <a:off x="3043443" y="1713038"/>
            <a:ext cx="4413803" cy="1766585"/>
          </a:xfrm>
          <a:prstGeom prst="rect">
            <a:avLst/>
          </a:prstGeom>
        </p:spPr>
      </p:pic>
      <p:pic>
        <p:nvPicPr>
          <p:cNvPr id="4" name="Picture 3" descr="A black and white image of a pyramid&#10;&#10;AI-generated content may be incorrect.">
            <a:extLst>
              <a:ext uri="{FF2B5EF4-FFF2-40B4-BE49-F238E27FC236}">
                <a16:creationId xmlns:a16="http://schemas.microsoft.com/office/drawing/2014/main" id="{54F83B87-13BC-787F-F7AA-CA54DDD9B60F}"/>
              </a:ext>
            </a:extLst>
          </p:cNvPr>
          <p:cNvPicPr>
            <a:picLocks noChangeAspect="1"/>
          </p:cNvPicPr>
          <p:nvPr/>
        </p:nvPicPr>
        <p:blipFill>
          <a:blip r:embed="rId6"/>
          <a:stretch>
            <a:fillRect/>
          </a:stretch>
        </p:blipFill>
        <p:spPr>
          <a:xfrm>
            <a:off x="1364611" y="5028628"/>
            <a:ext cx="5482036" cy="939351"/>
          </a:xfrm>
          <a:prstGeom prst="rect">
            <a:avLst/>
          </a:prstGeom>
        </p:spPr>
      </p:pic>
      <p:pic>
        <p:nvPicPr>
          <p:cNvPr id="6" name="Picture 5" descr="A close-up of a sign&#10;&#10;AI-generated content may be incorrect.">
            <a:extLst>
              <a:ext uri="{FF2B5EF4-FFF2-40B4-BE49-F238E27FC236}">
                <a16:creationId xmlns:a16="http://schemas.microsoft.com/office/drawing/2014/main" id="{984B4313-97F8-1D82-766D-6B27C74B6002}"/>
              </a:ext>
            </a:extLst>
          </p:cNvPr>
          <p:cNvPicPr>
            <a:picLocks noChangeAspect="1"/>
          </p:cNvPicPr>
          <p:nvPr/>
        </p:nvPicPr>
        <p:blipFill>
          <a:blip r:embed="rId7"/>
          <a:stretch>
            <a:fillRect/>
          </a:stretch>
        </p:blipFill>
        <p:spPr>
          <a:xfrm>
            <a:off x="7552733" y="5074473"/>
            <a:ext cx="1885692" cy="692005"/>
          </a:xfrm>
          <a:prstGeom prst="rect">
            <a:avLst/>
          </a:prstGeom>
        </p:spPr>
      </p:pic>
    </p:spTree>
    <p:extLst>
      <p:ext uri="{BB962C8B-B14F-4D97-AF65-F5344CB8AC3E}">
        <p14:creationId xmlns:p14="http://schemas.microsoft.com/office/powerpoint/2010/main" val="350522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DC491752-CD37-4B1F-AC03-62AD326E4C72}"/>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1 – Year 2</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4255516888"/>
              </p:ext>
            </p:extLst>
          </p:nvPr>
        </p:nvGraphicFramePr>
        <p:xfrm>
          <a:off x="169195" y="932009"/>
          <a:ext cx="9567590" cy="5566788"/>
        </p:xfrm>
        <a:graphic>
          <a:graphicData uri="http://schemas.openxmlformats.org/drawingml/2006/table">
            <a:tbl>
              <a:tblPr firstRow="1" bandRow="1">
                <a:tableStyleId>{8A107856-5554-42FB-B03E-39F5DBC370BA}</a:tableStyleId>
              </a:tblPr>
              <a:tblGrid>
                <a:gridCol w="569004">
                  <a:extLst>
                    <a:ext uri="{9D8B030D-6E8A-4147-A177-3AD203B41FA5}">
                      <a16:colId xmlns:a16="http://schemas.microsoft.com/office/drawing/2014/main" val="3993469012"/>
                    </a:ext>
                  </a:extLst>
                </a:gridCol>
                <a:gridCol w="1527327">
                  <a:extLst>
                    <a:ext uri="{9D8B030D-6E8A-4147-A177-3AD203B41FA5}">
                      <a16:colId xmlns:a16="http://schemas.microsoft.com/office/drawing/2014/main" val="62550763"/>
                    </a:ext>
                  </a:extLst>
                </a:gridCol>
                <a:gridCol w="968301">
                  <a:extLst>
                    <a:ext uri="{9D8B030D-6E8A-4147-A177-3AD203B41FA5}">
                      <a16:colId xmlns:a16="http://schemas.microsoft.com/office/drawing/2014/main" val="1504996340"/>
                    </a:ext>
                  </a:extLst>
                </a:gridCol>
                <a:gridCol w="4272524">
                  <a:extLst>
                    <a:ext uri="{9D8B030D-6E8A-4147-A177-3AD203B41FA5}">
                      <a16:colId xmlns:a16="http://schemas.microsoft.com/office/drawing/2014/main" val="1503854659"/>
                    </a:ext>
                  </a:extLst>
                </a:gridCol>
                <a:gridCol w="2230434">
                  <a:extLst>
                    <a:ext uri="{9D8B030D-6E8A-4147-A177-3AD203B41FA5}">
                      <a16:colId xmlns:a16="http://schemas.microsoft.com/office/drawing/2014/main" val="799716772"/>
                    </a:ext>
                  </a:extLst>
                </a:gridCol>
              </a:tblGrid>
              <a:tr h="755339">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NC objectives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The Big Idea</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 </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Substantive Concepts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840218">
                <a:tc>
                  <a:txBody>
                    <a:bodyPr/>
                    <a:lstStyle/>
                    <a:p>
                      <a:pPr>
                        <a:lnSpc>
                          <a:spcPct val="107000"/>
                        </a:lnSpc>
                        <a:spcAft>
                          <a:spcPts val="0"/>
                        </a:spcAft>
                      </a:pPr>
                      <a:r>
                        <a:rPr lang="en-GB" sz="800" b="1">
                          <a:effectLst/>
                          <a:latin typeface="+mn-lt"/>
                          <a:ea typeface="Calibri"/>
                          <a:cs typeface="Times New Roman"/>
                        </a:rPr>
                        <a:t>Year 2 Autumn Term</a:t>
                      </a:r>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r>
                        <a:rPr lang="en-GB" sz="800" b="0" i="0" u="none" strike="noStrike" noProof="0">
                          <a:latin typeface="United Curriculum"/>
                        </a:rPr>
                        <a:t>Local Area Study Human and Physical Features </a:t>
                      </a:r>
                      <a:endParaRPr lang="en-GB"/>
                    </a:p>
                  </a:txBody>
                  <a:tcPr marL="68580" marR="68580" marT="0" marB="0"/>
                </a:tc>
                <a:tc>
                  <a:txBody>
                    <a:bodyPr/>
                    <a:lstStyle/>
                    <a:p>
                      <a:pPr lvl="0" algn="l">
                        <a:spcAft>
                          <a:spcPts val="0"/>
                        </a:spcAft>
                        <a:buNone/>
                      </a:pPr>
                      <a:r>
                        <a:rPr lang="en-GB" sz="800" b="0" i="0" u="none" strike="noStrike" noProof="0">
                          <a:effectLst/>
                          <a:latin typeface="United Curriculum"/>
                        </a:rPr>
                        <a:t>Human and physical geography: - use world maps, atlases and globes to identify the United Kingdom and its countries, as well as the countries, continents and oceans studied at this key stage - use simple compass directions (North, South, East and West) and locational and directional language [for example, near and far; left and right], to describe the location of features and routes on a map - use aerial photographs and plan perspectives to recognise landmarks and basic human and physical features; devise a simple map; and use and construct basic symbols in a key - use simple fieldwork and observational skills to study the geography of their school and its grounds and the key human and physical features of its surrounding environment. </a:t>
                      </a:r>
                      <a:endParaRPr lang="en-US"/>
                    </a:p>
                  </a:txBody>
                  <a:tcPr marL="68580" marR="68580" marT="0" marB="0"/>
                </a:tc>
                <a:tc>
                  <a:txBody>
                    <a:bodyPr/>
                    <a:lstStyle/>
                    <a:p>
                      <a:pPr lvl="0">
                        <a:buNone/>
                      </a:pPr>
                      <a:r>
                        <a:rPr lang="en-GB" sz="800" b="0" i="0" u="none" strike="noStrike" noProof="0"/>
                        <a:t> </a:t>
                      </a:r>
                      <a:r>
                        <a:rPr lang="en-GB" sz="800" b="0" i="0" u="none" strike="noStrike" noProof="0">
                          <a:latin typeface="United Curriculum"/>
                        </a:rPr>
                        <a:t>HUMAN FEATURES – The built environment that was made by humans.</a:t>
                      </a:r>
                      <a:endParaRPr lang="en-US"/>
                    </a:p>
                    <a:p>
                      <a:pPr lvl="0">
                        <a:buNone/>
                      </a:pPr>
                      <a:endParaRPr lang="en-GB" sz="800" b="0" i="0" u="none" strike="noStrike" noProof="0">
                        <a:latin typeface="United Curriculum"/>
                      </a:endParaRPr>
                    </a:p>
                    <a:p>
                      <a:pPr lvl="0">
                        <a:buNone/>
                      </a:pPr>
                      <a:r>
                        <a:rPr lang="en-GB" sz="800" b="0" i="0" u="none" strike="noStrike" noProof="0">
                          <a:latin typeface="United Curriculum"/>
                        </a:rPr>
                        <a:t>PHYSICAL FEATURES – The natural environment and shaped by nature. </a:t>
                      </a:r>
                      <a:endParaRPr lang="en-US"/>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rPr>
                        <a:t>Pupils should know that: </a:t>
                      </a:r>
                      <a:endParaRPr lang="en-US"/>
                    </a:p>
                    <a:p>
                      <a:pPr lvl="0">
                        <a:lnSpc>
                          <a:spcPct val="107000"/>
                        </a:lnSpc>
                        <a:spcAft>
                          <a:spcPts val="0"/>
                        </a:spcAft>
                        <a:buNone/>
                      </a:pPr>
                      <a:endParaRPr lang="en-GB" sz="900" b="0" i="0" u="none" strike="noStrike" noProof="0">
                        <a:effectLst/>
                      </a:endParaRPr>
                    </a:p>
                    <a:p>
                      <a:pPr lvl="0">
                        <a:lnSpc>
                          <a:spcPct val="107000"/>
                        </a:lnSpc>
                        <a:spcAft>
                          <a:spcPts val="0"/>
                        </a:spcAft>
                        <a:buNone/>
                      </a:pPr>
                      <a:r>
                        <a:rPr lang="en-GB" sz="900" b="0" i="0" u="none" strike="noStrike" noProof="0">
                          <a:effectLst/>
                        </a:rPr>
                        <a:t>- A human feature is something built or put there by a person. </a:t>
                      </a:r>
                      <a:endParaRPr lang="en-US"/>
                    </a:p>
                    <a:p>
                      <a:pPr lvl="0">
                        <a:lnSpc>
                          <a:spcPct val="107000"/>
                        </a:lnSpc>
                        <a:spcAft>
                          <a:spcPts val="0"/>
                        </a:spcAft>
                        <a:buNone/>
                      </a:pPr>
                      <a:r>
                        <a:rPr lang="en-GB" sz="900" b="0" i="0" u="none" strike="noStrike" noProof="0">
                          <a:effectLst/>
                        </a:rPr>
                        <a:t>- Factories, houses and play parks are examples of human features. </a:t>
                      </a:r>
                      <a:endParaRPr lang="en-US"/>
                    </a:p>
                    <a:p>
                      <a:pPr lvl="0">
                        <a:lnSpc>
                          <a:spcPct val="107000"/>
                        </a:lnSpc>
                        <a:spcAft>
                          <a:spcPts val="0"/>
                        </a:spcAft>
                        <a:buNone/>
                      </a:pPr>
                      <a:r>
                        <a:rPr lang="en-GB" sz="900" b="0" i="0" u="none" strike="noStrike" noProof="0">
                          <a:effectLst/>
                        </a:rPr>
                        <a:t>- Ports are where boats unload cargo and passengers. - Harbours are where ships shelter from rough seas. </a:t>
                      </a:r>
                      <a:endParaRPr lang="en-US"/>
                    </a:p>
                    <a:p>
                      <a:pPr lvl="0">
                        <a:lnSpc>
                          <a:spcPct val="107000"/>
                        </a:lnSpc>
                        <a:spcAft>
                          <a:spcPts val="0"/>
                        </a:spcAft>
                        <a:buNone/>
                      </a:pPr>
                      <a:r>
                        <a:rPr lang="en-GB" sz="900" b="0" i="0" u="none" strike="noStrike" noProof="0">
                          <a:effectLst/>
                        </a:rPr>
                        <a:t>- Physical features are natural and shaped by nature. </a:t>
                      </a:r>
                      <a:endParaRPr lang="en-US"/>
                    </a:p>
                    <a:p>
                      <a:pPr lvl="0">
                        <a:lnSpc>
                          <a:spcPct val="107000"/>
                        </a:lnSpc>
                        <a:spcAft>
                          <a:spcPts val="0"/>
                        </a:spcAft>
                        <a:buNone/>
                      </a:pPr>
                      <a:r>
                        <a:rPr lang="en-GB" sz="900" b="0" i="0" u="none" strike="noStrike" noProof="0">
                          <a:effectLst/>
                        </a:rPr>
                        <a:t>- Forests, rivers, seas and valleys are examples of physical features. </a:t>
                      </a:r>
                      <a:endParaRPr lang="en-US"/>
                    </a:p>
                    <a:p>
                      <a:pPr lvl="0">
                        <a:lnSpc>
                          <a:spcPct val="107000"/>
                        </a:lnSpc>
                        <a:spcAft>
                          <a:spcPts val="0"/>
                        </a:spcAft>
                        <a:buNone/>
                      </a:pPr>
                      <a:r>
                        <a:rPr lang="en-GB" sz="900" b="0" i="0" u="none" strike="noStrike" noProof="0">
                          <a:effectLst/>
                        </a:rPr>
                        <a:t>- Oceans are much larger than seas. </a:t>
                      </a:r>
                      <a:endParaRPr lang="en-US"/>
                    </a:p>
                    <a:p>
                      <a:pPr lvl="0">
                        <a:lnSpc>
                          <a:spcPct val="107000"/>
                        </a:lnSpc>
                        <a:spcAft>
                          <a:spcPts val="0"/>
                        </a:spcAft>
                        <a:buNone/>
                      </a:pPr>
                      <a:r>
                        <a:rPr lang="en-GB" sz="900" b="0" i="0" u="none" strike="noStrike" noProof="0">
                          <a:effectLst/>
                        </a:rPr>
                        <a:t>- A rural area is a village or town in the countryside. - An urban area is a town or city. - A coastal area is a village, town or city near or by the sea.</a:t>
                      </a:r>
                      <a:endParaRPr lang="en-US"/>
                    </a:p>
                  </a:txBody>
                  <a:tcPr marL="68580" marR="68580" marT="0" marB="0"/>
                </a:tc>
                <a:extLst>
                  <a:ext uri="{0D108BD9-81ED-4DB2-BD59-A6C34878D82A}">
                    <a16:rowId xmlns:a16="http://schemas.microsoft.com/office/drawing/2014/main" val="956065142"/>
                  </a:ext>
                </a:extLst>
              </a:tr>
              <a:tr h="329558">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68131">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ADDA93CD-FFD3-4184-845C-BAE0F91C69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4" name="Picture 3" descr="A white rectangular chart with black text&#10;&#10;AI-generated content may be incorrect.">
            <a:extLst>
              <a:ext uri="{FF2B5EF4-FFF2-40B4-BE49-F238E27FC236}">
                <a16:creationId xmlns:a16="http://schemas.microsoft.com/office/drawing/2014/main" id="{0921059F-83CF-CD85-8065-755D7BE64D8F}"/>
              </a:ext>
            </a:extLst>
          </p:cNvPr>
          <p:cNvPicPr>
            <a:picLocks noChangeAspect="1"/>
          </p:cNvPicPr>
          <p:nvPr/>
        </p:nvPicPr>
        <p:blipFill>
          <a:blip r:embed="rId5"/>
          <a:stretch>
            <a:fillRect/>
          </a:stretch>
        </p:blipFill>
        <p:spPr>
          <a:xfrm>
            <a:off x="3294721" y="1717979"/>
            <a:ext cx="4166983" cy="1718990"/>
          </a:xfrm>
          <a:prstGeom prst="rect">
            <a:avLst/>
          </a:prstGeom>
        </p:spPr>
      </p:pic>
      <p:pic>
        <p:nvPicPr>
          <p:cNvPr id="6" name="Picture 5" descr="A black and white image of a pyramid&#10;&#10;AI-generated content may be incorrect.">
            <a:extLst>
              <a:ext uri="{FF2B5EF4-FFF2-40B4-BE49-F238E27FC236}">
                <a16:creationId xmlns:a16="http://schemas.microsoft.com/office/drawing/2014/main" id="{013B8029-D44C-07ED-257F-BD8688AD6D9E}"/>
              </a:ext>
            </a:extLst>
          </p:cNvPr>
          <p:cNvPicPr>
            <a:picLocks noChangeAspect="1"/>
          </p:cNvPicPr>
          <p:nvPr/>
        </p:nvPicPr>
        <p:blipFill>
          <a:blip r:embed="rId6"/>
          <a:stretch>
            <a:fillRect/>
          </a:stretch>
        </p:blipFill>
        <p:spPr>
          <a:xfrm>
            <a:off x="2295690" y="5427475"/>
            <a:ext cx="4562871" cy="929089"/>
          </a:xfrm>
          <a:prstGeom prst="rect">
            <a:avLst/>
          </a:prstGeom>
        </p:spPr>
      </p:pic>
      <p:pic>
        <p:nvPicPr>
          <p:cNvPr id="10" name="Picture 9">
            <a:extLst>
              <a:ext uri="{FF2B5EF4-FFF2-40B4-BE49-F238E27FC236}">
                <a16:creationId xmlns:a16="http://schemas.microsoft.com/office/drawing/2014/main" id="{538BEC71-63D7-69BA-F658-78B59F6EDF99}"/>
              </a:ext>
            </a:extLst>
          </p:cNvPr>
          <p:cNvPicPr>
            <a:picLocks noChangeAspect="1"/>
          </p:cNvPicPr>
          <p:nvPr/>
        </p:nvPicPr>
        <p:blipFill>
          <a:blip r:embed="rId7"/>
          <a:stretch>
            <a:fillRect/>
          </a:stretch>
        </p:blipFill>
        <p:spPr>
          <a:xfrm>
            <a:off x="7551964" y="5426433"/>
            <a:ext cx="1923852" cy="638175"/>
          </a:xfrm>
          <a:prstGeom prst="rect">
            <a:avLst/>
          </a:prstGeom>
        </p:spPr>
      </p:pic>
    </p:spTree>
    <p:extLst>
      <p:ext uri="{BB962C8B-B14F-4D97-AF65-F5344CB8AC3E}">
        <p14:creationId xmlns:p14="http://schemas.microsoft.com/office/powerpoint/2010/main" val="144713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0795-0064-0A91-F096-786DFB0AB8DD}"/>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3A49E961-4633-E3F7-050C-9AAA835E77A7}"/>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CEA3089D-902C-52A2-F5DE-1EF9F9B3815C}"/>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A8875765-9CD5-6099-9097-4F13FE94555C}"/>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B6DC62AD-71F7-CE4E-A654-809E9D44A240}"/>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F9CE751D-F811-4079-58AB-2A129ACA6C5C}"/>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50A9A2BE-E591-FC97-A789-33B5C960B9F5}"/>
              </a:ext>
            </a:extLst>
          </p:cNvPr>
          <p:cNvSpPr txBox="1"/>
          <p:nvPr/>
        </p:nvSpPr>
        <p:spPr>
          <a:xfrm>
            <a:off x="6536943" y="5417648"/>
            <a:ext cx="635110" cy="584775"/>
          </a:xfrm>
          <a:prstGeom prst="rect">
            <a:avLst/>
          </a:prstGeom>
          <a:noFill/>
        </p:spPr>
        <p:txBody>
          <a:bodyPr wrap="none" rtlCol="0">
            <a:spAutoFit/>
          </a:bodyPr>
          <a:lstStyle/>
          <a:p>
            <a:pPr algn="ctr"/>
            <a:r>
              <a:rPr lang="en-GB" sz="160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B0E4E269-44A4-3196-6554-CBA4FA7CEE8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9" name="TextBox 8">
            <a:extLst>
              <a:ext uri="{FF2B5EF4-FFF2-40B4-BE49-F238E27FC236}">
                <a16:creationId xmlns:a16="http://schemas.microsoft.com/office/drawing/2014/main" id="{78950711-57D8-8EC0-FA91-ABB17C8B91FD}"/>
              </a:ext>
            </a:extLst>
          </p:cNvPr>
          <p:cNvSpPr txBox="1"/>
          <p:nvPr/>
        </p:nvSpPr>
        <p:spPr>
          <a:xfrm>
            <a:off x="6108899" y="4394600"/>
            <a:ext cx="2108226" cy="2308324"/>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0733E723-E0A9-14D9-78D3-F7CD02A0D3DE}"/>
              </a:ext>
            </a:extLst>
          </p:cNvPr>
          <p:cNvSpPr txBox="1"/>
          <p:nvPr/>
        </p:nvSpPr>
        <p:spPr>
          <a:xfrm>
            <a:off x="1000228" y="275240"/>
            <a:ext cx="6552994" cy="461665"/>
          </a:xfrm>
          <a:prstGeom prst="rect">
            <a:avLst/>
          </a:prstGeom>
          <a:noFill/>
        </p:spPr>
        <p:txBody>
          <a:bodyPr wrap="square" lIns="91440" tIns="45720" rIns="91440" bIns="45720" rtlCol="0" anchor="t">
            <a:spAutoFit/>
          </a:bodyPr>
          <a:lstStyle/>
          <a:p>
            <a:pPr algn="ctr"/>
            <a:r>
              <a:rPr lang="en-GB" sz="2400">
                <a:solidFill>
                  <a:srgbClr val="44375E"/>
                </a:solidFill>
              </a:rPr>
              <a:t>Key Stage 1 – Year 2</a:t>
            </a:r>
          </a:p>
        </p:txBody>
      </p:sp>
      <p:graphicFrame>
        <p:nvGraphicFramePr>
          <p:cNvPr id="8" name="Table 7">
            <a:extLst>
              <a:ext uri="{FF2B5EF4-FFF2-40B4-BE49-F238E27FC236}">
                <a16:creationId xmlns:a16="http://schemas.microsoft.com/office/drawing/2014/main" id="{7754BC17-4EC3-A2A1-44EE-A02D4194FE46}"/>
              </a:ext>
            </a:extLst>
          </p:cNvPr>
          <p:cNvGraphicFramePr>
            <a:graphicFrameLocks noGrp="1"/>
          </p:cNvGraphicFramePr>
          <p:nvPr>
            <p:extLst>
              <p:ext uri="{D42A27DB-BD31-4B8C-83A1-F6EECF244321}">
                <p14:modId xmlns:p14="http://schemas.microsoft.com/office/powerpoint/2010/main" val="234207385"/>
              </p:ext>
            </p:extLst>
          </p:nvPr>
        </p:nvGraphicFramePr>
        <p:xfrm>
          <a:off x="54931" y="933933"/>
          <a:ext cx="9792854" cy="5631093"/>
        </p:xfrm>
        <a:graphic>
          <a:graphicData uri="http://schemas.openxmlformats.org/drawingml/2006/table">
            <a:tbl>
              <a:tblPr firstRow="1" bandRow="1">
                <a:tableStyleId>{8A107856-5554-42FB-B03E-39F5DBC370BA}</a:tableStyleId>
              </a:tblPr>
              <a:tblGrid>
                <a:gridCol w="798601">
                  <a:extLst>
                    <a:ext uri="{9D8B030D-6E8A-4147-A177-3AD203B41FA5}">
                      <a16:colId xmlns:a16="http://schemas.microsoft.com/office/drawing/2014/main" val="3993469012"/>
                    </a:ext>
                  </a:extLst>
                </a:gridCol>
                <a:gridCol w="1157973">
                  <a:extLst>
                    <a:ext uri="{9D8B030D-6E8A-4147-A177-3AD203B41FA5}">
                      <a16:colId xmlns:a16="http://schemas.microsoft.com/office/drawing/2014/main" val="62550763"/>
                    </a:ext>
                  </a:extLst>
                </a:gridCol>
                <a:gridCol w="958323">
                  <a:extLst>
                    <a:ext uri="{9D8B030D-6E8A-4147-A177-3AD203B41FA5}">
                      <a16:colId xmlns:a16="http://schemas.microsoft.com/office/drawing/2014/main" val="1504996340"/>
                    </a:ext>
                  </a:extLst>
                </a:gridCol>
                <a:gridCol w="3833292">
                  <a:extLst>
                    <a:ext uri="{9D8B030D-6E8A-4147-A177-3AD203B41FA5}">
                      <a16:colId xmlns:a16="http://schemas.microsoft.com/office/drawing/2014/main" val="1503854659"/>
                    </a:ext>
                  </a:extLst>
                </a:gridCol>
                <a:gridCol w="3044665">
                  <a:extLst>
                    <a:ext uri="{9D8B030D-6E8A-4147-A177-3AD203B41FA5}">
                      <a16:colId xmlns:a16="http://schemas.microsoft.com/office/drawing/2014/main" val="799716772"/>
                    </a:ext>
                  </a:extLst>
                </a:gridCol>
              </a:tblGrid>
              <a:tr h="718742">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Term </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NC objectives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The Big Idea</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 </a:t>
                      </a:r>
                      <a:endParaRPr lang="en-GB" sz="11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Substantive Concepts</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How will I think and act like a Geographer</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a:effectLst/>
                          <a:latin typeface="+mj-lt"/>
                          <a:ea typeface="Calibri" panose="020F0502020204030204" pitchFamily="34" charset="0"/>
                          <a:cs typeface="Times New Roman" panose="02020603050405020304" pitchFamily="18" charset="0"/>
                        </a:rPr>
                        <a:t>Pupil Outcomes/End Point Knowledge</a:t>
                      </a:r>
                      <a:endParaRPr lang="en-GB" sz="11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840218">
                <a:tc>
                  <a:txBody>
                    <a:bodyPr/>
                    <a:lstStyle/>
                    <a:p>
                      <a:pPr>
                        <a:lnSpc>
                          <a:spcPct val="107000"/>
                        </a:lnSpc>
                        <a:spcAft>
                          <a:spcPts val="0"/>
                        </a:spcAft>
                      </a:pPr>
                      <a:r>
                        <a:rPr lang="en-GB" sz="800" b="1">
                          <a:effectLst/>
                          <a:latin typeface="+mn-lt"/>
                          <a:ea typeface="Calibri"/>
                          <a:cs typeface="Times New Roman"/>
                        </a:rPr>
                        <a:t>Year 2  Spring Term</a:t>
                      </a:r>
                    </a:p>
                    <a:p>
                      <a:pPr>
                        <a:lnSpc>
                          <a:spcPct val="107000"/>
                        </a:lnSpc>
                        <a:spcAft>
                          <a:spcPts val="0"/>
                        </a:spcAft>
                      </a:pPr>
                      <a:endParaRPr lang="en-GB" sz="800" b="0">
                        <a:effectLst/>
                        <a:latin typeface="+mn-lt"/>
                        <a:ea typeface="Calibri" panose="020F0502020204030204" pitchFamily="34" charset="0"/>
                        <a:cs typeface="Times New Roman" panose="02020603050405020304" pitchFamily="18" charset="0"/>
                      </a:endParaRPr>
                    </a:p>
                    <a:p>
                      <a:pPr lvl="0">
                        <a:lnSpc>
                          <a:spcPct val="107000"/>
                        </a:lnSpc>
                        <a:spcAft>
                          <a:spcPts val="0"/>
                        </a:spcAft>
                        <a:buNone/>
                      </a:pPr>
                      <a:r>
                        <a:rPr lang="en-GB" sz="800" b="0" i="0" u="none" strike="noStrike" noProof="0">
                          <a:effectLst/>
                        </a:rPr>
                        <a:t>Study a small area of a contrasting non European country (Yanomami people of the rainforest) </a:t>
                      </a:r>
                      <a:endParaRPr lang="en-GB"/>
                    </a:p>
                    <a:p>
                      <a:pPr lvl="0">
                        <a:lnSpc>
                          <a:spcPct val="107000"/>
                        </a:lnSpc>
                        <a:spcAft>
                          <a:spcPts val="0"/>
                        </a:spcAft>
                        <a:buNone/>
                      </a:pPr>
                      <a:endParaRPr lang="en-GB" sz="800" b="0" i="0" u="none" strike="noStrike" noProof="0">
                        <a:latin typeface="United Curriculum"/>
                      </a:endParaRPr>
                    </a:p>
                  </a:txBody>
                  <a:tcPr marL="68580" marR="68580" marT="0" marB="0"/>
                </a:tc>
                <a:tc>
                  <a:txBody>
                    <a:bodyPr/>
                    <a:lstStyle/>
                    <a:p>
                      <a:pPr lvl="0" algn="l">
                        <a:spcAft>
                          <a:spcPts val="0"/>
                        </a:spcAft>
                        <a:buNone/>
                      </a:pPr>
                      <a:r>
                        <a:rPr lang="en-GB" sz="900" b="0" i="0" u="none" strike="noStrike" noProof="0">
                          <a:effectLst/>
                        </a:rPr>
                        <a:t>Understand geographical similarities and differences through studying the human and physical geography of a small area of the United Kingdom, and of a small area in a contrasting non European country</a:t>
                      </a:r>
                      <a:endParaRPr lang="en-US" sz="900"/>
                    </a:p>
                  </a:txBody>
                  <a:tcPr marL="68580" marR="68580" marT="0" marB="0"/>
                </a:tc>
                <a:tc>
                  <a:txBody>
                    <a:bodyPr/>
                    <a:lstStyle/>
                    <a:p>
                      <a:pPr lvl="0">
                        <a:buNone/>
                      </a:pPr>
                      <a:r>
                        <a:rPr lang="en-GB" sz="900" b="0" i="0" u="none" strike="noStrike" noProof="0"/>
                        <a:t>PLACE – </a:t>
                      </a:r>
                      <a:endParaRPr lang="en-US" sz="900"/>
                    </a:p>
                    <a:p>
                      <a:pPr lvl="0">
                        <a:buNone/>
                      </a:pPr>
                      <a:endParaRPr lang="en-GB" sz="900" b="0" i="0" u="none" strike="noStrike" noProof="0"/>
                    </a:p>
                    <a:p>
                      <a:pPr lvl="0">
                        <a:buNone/>
                      </a:pPr>
                      <a:r>
                        <a:rPr lang="en-GB" sz="900" b="0" i="0" u="none" strike="noStrike" noProof="0"/>
                        <a:t>The study of what a location is like by looking and the human and physical features.</a:t>
                      </a:r>
                      <a:endParaRPr lang="en-US" sz="900"/>
                    </a:p>
                  </a:txBody>
                  <a:tcPr marL="68580" marR="68580" marT="0" marB="0"/>
                </a:tc>
                <a:tc>
                  <a:txBody>
                    <a:bodyPr/>
                    <a:lstStyle/>
                    <a:p>
                      <a:endParaRPr lang="en-GB"/>
                    </a:p>
                  </a:txBody>
                  <a:tcPr/>
                </a:tc>
                <a:tc>
                  <a:txBody>
                    <a:bodyPr/>
                    <a:lstStyle/>
                    <a:p>
                      <a:pPr lvl="0">
                        <a:lnSpc>
                          <a:spcPct val="107000"/>
                        </a:lnSpc>
                        <a:spcAft>
                          <a:spcPts val="0"/>
                        </a:spcAft>
                        <a:buNone/>
                      </a:pPr>
                      <a:r>
                        <a:rPr lang="en-GB" sz="900" b="0" i="0" u="none" strike="noStrike" noProof="0">
                          <a:effectLst/>
                          <a:latin typeface="United Curriculum"/>
                        </a:rPr>
                        <a:t>Pupils should know that: </a:t>
                      </a:r>
                      <a:endParaRPr lang="en-US"/>
                    </a:p>
                    <a:p>
                      <a:pPr lvl="0">
                        <a:lnSpc>
                          <a:spcPct val="107000"/>
                        </a:lnSpc>
                        <a:spcAft>
                          <a:spcPts val="0"/>
                        </a:spcAft>
                        <a:buNone/>
                      </a:pPr>
                      <a:r>
                        <a:rPr lang="en-GB" sz="900" b="0" i="0" u="none" strike="noStrike" noProof="0">
                          <a:effectLst/>
                          <a:latin typeface="United Curriculum"/>
                        </a:rPr>
                        <a:t>- Areas on the equator are hot and humid.</a:t>
                      </a:r>
                      <a:endParaRPr lang="en-US"/>
                    </a:p>
                    <a:p>
                      <a:pPr lvl="0">
                        <a:lnSpc>
                          <a:spcPct val="107000"/>
                        </a:lnSpc>
                        <a:spcAft>
                          <a:spcPts val="0"/>
                        </a:spcAft>
                        <a:buNone/>
                      </a:pPr>
                      <a:r>
                        <a:rPr lang="en-GB" sz="900" b="0" i="0" u="none" strike="noStrike" noProof="0">
                          <a:effectLst/>
                          <a:latin typeface="United Curriculum"/>
                        </a:rPr>
                        <a:t> - Rainforests are the world’s oldest living ecosystems.</a:t>
                      </a:r>
                      <a:endParaRPr lang="en-US"/>
                    </a:p>
                    <a:p>
                      <a:pPr lvl="0">
                        <a:lnSpc>
                          <a:spcPct val="107000"/>
                        </a:lnSpc>
                        <a:spcAft>
                          <a:spcPts val="0"/>
                        </a:spcAft>
                        <a:buNone/>
                      </a:pPr>
                      <a:r>
                        <a:rPr lang="en-GB" sz="900" b="0" i="0" u="none" strike="noStrike" noProof="0">
                          <a:effectLst/>
                          <a:latin typeface="United Curriculum"/>
                        </a:rPr>
                        <a:t> - The Amazon rainforest is full of life such as jaguars, spider monkeys and pink river dolphins. </a:t>
                      </a:r>
                      <a:endParaRPr lang="en-US"/>
                    </a:p>
                    <a:p>
                      <a:pPr lvl="0">
                        <a:lnSpc>
                          <a:spcPct val="107000"/>
                        </a:lnSpc>
                        <a:spcAft>
                          <a:spcPts val="0"/>
                        </a:spcAft>
                        <a:buNone/>
                      </a:pPr>
                      <a:r>
                        <a:rPr lang="en-GB" sz="900" b="0" i="0" u="none" strike="noStrike" noProof="0">
                          <a:effectLst/>
                          <a:latin typeface="United Curriculum"/>
                        </a:rPr>
                        <a:t>- The Yanomami tribe live in remote rainforests in northern Brazil and southern Venezuela in South America.</a:t>
                      </a:r>
                      <a:endParaRPr lang="en-US"/>
                    </a:p>
                    <a:p>
                      <a:pPr lvl="0">
                        <a:lnSpc>
                          <a:spcPct val="107000"/>
                        </a:lnSpc>
                        <a:spcAft>
                          <a:spcPts val="0"/>
                        </a:spcAft>
                        <a:buNone/>
                      </a:pPr>
                      <a:r>
                        <a:rPr lang="en-GB" sz="900" b="0" i="0" u="none" strike="noStrike" noProof="0">
                          <a:effectLst/>
                          <a:latin typeface="United Curriculum"/>
                        </a:rPr>
                        <a:t> - They live in the Amazon rainforest. </a:t>
                      </a:r>
                      <a:endParaRPr lang="en-US"/>
                    </a:p>
                    <a:p>
                      <a:pPr lvl="0">
                        <a:lnSpc>
                          <a:spcPct val="107000"/>
                        </a:lnSpc>
                        <a:spcAft>
                          <a:spcPts val="0"/>
                        </a:spcAft>
                        <a:buNone/>
                      </a:pPr>
                      <a:r>
                        <a:rPr lang="en-GB" sz="900" b="0" i="0" u="none" strike="noStrike" noProof="0">
                          <a:effectLst/>
                          <a:latin typeface="United Curriculum"/>
                        </a:rPr>
                        <a:t>- The Yanomami tribe have not advanced past the Stone Age (they have not discovered how to use metal) </a:t>
                      </a:r>
                      <a:endParaRPr lang="en-US"/>
                    </a:p>
                    <a:p>
                      <a:pPr lvl="0">
                        <a:lnSpc>
                          <a:spcPct val="107000"/>
                        </a:lnSpc>
                        <a:spcAft>
                          <a:spcPts val="0"/>
                        </a:spcAft>
                        <a:buNone/>
                      </a:pPr>
                      <a:r>
                        <a:rPr lang="en-GB" sz="900" b="0" i="0" u="none" strike="noStrike" noProof="0">
                          <a:effectLst/>
                          <a:latin typeface="United Curriculum"/>
                        </a:rPr>
                        <a:t>- Yanomami houses are circular and called ‘</a:t>
                      </a:r>
                      <a:r>
                        <a:rPr lang="en-GB" sz="900" b="0" i="0" u="none" strike="noStrike" noProof="0" err="1">
                          <a:effectLst/>
                          <a:latin typeface="United Curriculum"/>
                        </a:rPr>
                        <a:t>yanos</a:t>
                      </a:r>
                      <a:r>
                        <a:rPr lang="en-GB" sz="900" b="0" i="0" u="none" strike="noStrike" noProof="0">
                          <a:effectLst/>
                          <a:latin typeface="United Curriculum"/>
                        </a:rPr>
                        <a:t>’. These are thatched with vine and leaves. </a:t>
                      </a:r>
                      <a:endParaRPr lang="en-US"/>
                    </a:p>
                    <a:p>
                      <a:pPr lvl="0">
                        <a:lnSpc>
                          <a:spcPct val="107000"/>
                        </a:lnSpc>
                        <a:spcAft>
                          <a:spcPts val="0"/>
                        </a:spcAft>
                        <a:buNone/>
                      </a:pPr>
                      <a:r>
                        <a:rPr lang="en-GB" sz="900" b="0" i="0" u="none" strike="noStrike" noProof="0">
                          <a:effectLst/>
                          <a:latin typeface="United Curriculum"/>
                        </a:rPr>
                        <a:t>- Their villages are semi-permanent as they move around (nomadic people). </a:t>
                      </a:r>
                      <a:endParaRPr lang="en-US"/>
                    </a:p>
                    <a:p>
                      <a:pPr lvl="0">
                        <a:lnSpc>
                          <a:spcPct val="107000"/>
                        </a:lnSpc>
                        <a:spcAft>
                          <a:spcPts val="0"/>
                        </a:spcAft>
                        <a:buNone/>
                      </a:pPr>
                      <a:r>
                        <a:rPr lang="en-GB" sz="900" b="0" i="0" u="none" strike="noStrike" noProof="0">
                          <a:effectLst/>
                          <a:latin typeface="United Curriculum"/>
                        </a:rPr>
                        <a:t>- The Yanomami are hunter-gatherers that collect plants (maize, plantain, seeds etc) and hunt monkeys, deer and fish. </a:t>
                      </a:r>
                      <a:endParaRPr lang="en-US"/>
                    </a:p>
                    <a:p>
                      <a:pPr lvl="0">
                        <a:lnSpc>
                          <a:spcPct val="107000"/>
                        </a:lnSpc>
                        <a:spcAft>
                          <a:spcPts val="0"/>
                        </a:spcAft>
                        <a:buNone/>
                      </a:pPr>
                      <a:r>
                        <a:rPr lang="en-GB" sz="900" b="0" i="0" u="none" strike="noStrike" noProof="0">
                          <a:effectLst/>
                          <a:latin typeface="United Curriculum"/>
                        </a:rPr>
                        <a:t>- Their transport is on foot and by canoe. </a:t>
                      </a:r>
                      <a:endParaRPr lang="en-US"/>
                    </a:p>
                    <a:p>
                      <a:pPr lvl="0">
                        <a:lnSpc>
                          <a:spcPct val="107000"/>
                        </a:lnSpc>
                        <a:spcAft>
                          <a:spcPts val="0"/>
                        </a:spcAft>
                        <a:buNone/>
                      </a:pPr>
                      <a:r>
                        <a:rPr lang="en-GB" sz="900" b="0" i="0" u="none" strike="noStrike" noProof="0">
                          <a:effectLst/>
                          <a:latin typeface="United Curriculum"/>
                        </a:rPr>
                        <a:t>- They believe all living and on-living things have a spirit. - The Yanomami are threatened by gold miners, deforestation and disease.</a:t>
                      </a:r>
                      <a:endParaRPr lang="en-US"/>
                    </a:p>
                  </a:txBody>
                  <a:tcPr marL="68580" marR="68580" marT="0" marB="0"/>
                </a:tc>
                <a:extLst>
                  <a:ext uri="{0D108BD9-81ED-4DB2-BD59-A6C34878D82A}">
                    <a16:rowId xmlns:a16="http://schemas.microsoft.com/office/drawing/2014/main" val="956065142"/>
                  </a:ext>
                </a:extLst>
              </a:tr>
              <a:tr h="329558">
                <a:tc gridSpan="5">
                  <a:txBody>
                    <a:bodyPr/>
                    <a:lstStyle/>
                    <a:p>
                      <a:pPr algn="ctr"/>
                      <a:r>
                        <a:rPr lang="en-GB" sz="1100" b="1" kern="1200">
                          <a:solidFill>
                            <a:schemeClr val="dk1"/>
                          </a:solidFill>
                          <a:effectLst/>
                          <a:latin typeface="+mn-lt"/>
                          <a:ea typeface="+mn-ea"/>
                          <a:cs typeface="+mn-cs"/>
                        </a:rPr>
                        <a:t>Curriculum Narrative</a:t>
                      </a:r>
                      <a:r>
                        <a:rPr lang="en-GB" sz="1100" b="0" kern="1200">
                          <a:solidFill>
                            <a:schemeClr val="dk1"/>
                          </a:solidFill>
                          <a:effectLst/>
                          <a:latin typeface="+mn-lt"/>
                          <a:ea typeface="+mn-ea"/>
                          <a:cs typeface="+mn-cs"/>
                        </a:rPr>
                        <a:t> </a:t>
                      </a:r>
                      <a:r>
                        <a:rPr lang="en-GB" sz="1100" b="1" kern="1200">
                          <a:solidFill>
                            <a:schemeClr val="dk1"/>
                          </a:solidFill>
                          <a:effectLst/>
                          <a:latin typeface="+mn-lt"/>
                          <a:ea typeface="+mn-ea"/>
                          <a:cs typeface="+mn-cs"/>
                        </a:rPr>
                        <a:t>and Previous Learning</a:t>
                      </a:r>
                      <a:endParaRPr lang="en-GB" sz="1100"/>
                    </a:p>
                  </a:txBody>
                  <a:tcPr marL="68580" marR="68580" marT="0" marB="0" anchor="ctr"/>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8601186"/>
                  </a:ext>
                </a:extLst>
              </a:tr>
              <a:tr h="1068131">
                <a:tc gridSpan="5">
                  <a:txBody>
                    <a:bodyPr/>
                    <a:lstStyle/>
                    <a:p>
                      <a:endParaRPr lang="en-GB" sz="9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4194118"/>
                  </a:ext>
                </a:extLst>
              </a:tr>
            </a:tbl>
          </a:graphicData>
        </a:graphic>
      </p:graphicFrame>
      <p:pic>
        <p:nvPicPr>
          <p:cNvPr id="17" name="Graphic 16" descr="Globe with solid fill">
            <a:extLst>
              <a:ext uri="{FF2B5EF4-FFF2-40B4-BE49-F238E27FC236}">
                <a16:creationId xmlns:a16="http://schemas.microsoft.com/office/drawing/2014/main" id="{52142AB9-DE36-6679-1131-307E89D830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5537" y="166396"/>
            <a:ext cx="604388" cy="604388"/>
          </a:xfrm>
          <a:prstGeom prst="rect">
            <a:avLst/>
          </a:prstGeom>
        </p:spPr>
      </p:pic>
      <p:pic>
        <p:nvPicPr>
          <p:cNvPr id="2" name="Picture 1" descr="A white rectangular box with black text&#10;&#10;AI-generated content may be incorrect.">
            <a:extLst>
              <a:ext uri="{FF2B5EF4-FFF2-40B4-BE49-F238E27FC236}">
                <a16:creationId xmlns:a16="http://schemas.microsoft.com/office/drawing/2014/main" id="{AF4C0E45-DE82-8D7D-2231-707843CC8AC8}"/>
              </a:ext>
            </a:extLst>
          </p:cNvPr>
          <p:cNvPicPr>
            <a:picLocks noChangeAspect="1"/>
          </p:cNvPicPr>
          <p:nvPr/>
        </p:nvPicPr>
        <p:blipFill>
          <a:blip r:embed="rId5"/>
          <a:stretch>
            <a:fillRect/>
          </a:stretch>
        </p:blipFill>
        <p:spPr>
          <a:xfrm>
            <a:off x="2995146" y="1711339"/>
            <a:ext cx="3777364" cy="1723112"/>
          </a:xfrm>
          <a:prstGeom prst="rect">
            <a:avLst/>
          </a:prstGeom>
        </p:spPr>
      </p:pic>
      <p:pic>
        <p:nvPicPr>
          <p:cNvPr id="7" name="Picture 6" descr="A black and white image of a pyramid and a plus&#10;&#10;AI-generated content may be incorrect.">
            <a:extLst>
              <a:ext uri="{FF2B5EF4-FFF2-40B4-BE49-F238E27FC236}">
                <a16:creationId xmlns:a16="http://schemas.microsoft.com/office/drawing/2014/main" id="{855DAC45-79D5-D9BB-A61B-BE467EC39776}"/>
              </a:ext>
            </a:extLst>
          </p:cNvPr>
          <p:cNvPicPr>
            <a:picLocks noChangeAspect="1"/>
          </p:cNvPicPr>
          <p:nvPr/>
        </p:nvPicPr>
        <p:blipFill>
          <a:blip r:embed="rId6"/>
          <a:stretch>
            <a:fillRect/>
          </a:stretch>
        </p:blipFill>
        <p:spPr>
          <a:xfrm>
            <a:off x="1003563" y="5641757"/>
            <a:ext cx="6066802" cy="866775"/>
          </a:xfrm>
          <a:prstGeom prst="rect">
            <a:avLst/>
          </a:prstGeom>
        </p:spPr>
      </p:pic>
      <p:pic>
        <p:nvPicPr>
          <p:cNvPr id="11" name="Picture 10" descr="A black text on a white background&#10;&#10;AI-generated content may be incorrect.">
            <a:extLst>
              <a:ext uri="{FF2B5EF4-FFF2-40B4-BE49-F238E27FC236}">
                <a16:creationId xmlns:a16="http://schemas.microsoft.com/office/drawing/2014/main" id="{E72BB9DF-47B5-B8B8-67FE-8728164E87E4}"/>
              </a:ext>
            </a:extLst>
          </p:cNvPr>
          <p:cNvPicPr>
            <a:picLocks noChangeAspect="1"/>
          </p:cNvPicPr>
          <p:nvPr/>
        </p:nvPicPr>
        <p:blipFill>
          <a:blip r:embed="rId7"/>
          <a:stretch>
            <a:fillRect/>
          </a:stretch>
        </p:blipFill>
        <p:spPr>
          <a:xfrm>
            <a:off x="7299610" y="5798919"/>
            <a:ext cx="2190525" cy="552450"/>
          </a:xfrm>
          <a:prstGeom prst="rect">
            <a:avLst/>
          </a:prstGeom>
        </p:spPr>
      </p:pic>
    </p:spTree>
    <p:extLst>
      <p:ext uri="{BB962C8B-B14F-4D97-AF65-F5344CB8AC3E}">
        <p14:creationId xmlns:p14="http://schemas.microsoft.com/office/powerpoint/2010/main" val="3374121749"/>
      </p:ext>
    </p:extLst>
  </p:cSld>
  <p:clrMapOvr>
    <a:masterClrMapping/>
  </p:clrMapOvr>
</p:sld>
</file>

<file path=ppt/theme/theme1.xml><?xml version="1.0" encoding="utf-8"?>
<a:theme xmlns:a="http://schemas.openxmlformats.org/drawingml/2006/main" name="Custom Design">
  <a:themeElements>
    <a:clrScheme name="United Curriculum Palette">
      <a:dk1>
        <a:sysClr val="windowText" lastClr="000000"/>
      </a:dk1>
      <a:lt1>
        <a:srgbClr val="FFFFFF"/>
      </a:lt1>
      <a:dk2>
        <a:srgbClr val="808080"/>
      </a:dk2>
      <a:lt2>
        <a:srgbClr val="E6E6E6"/>
      </a:lt2>
      <a:accent1>
        <a:srgbClr val="FFFFEF"/>
      </a:accent1>
      <a:accent2>
        <a:srgbClr val="4E83BE"/>
      </a:accent2>
      <a:accent3>
        <a:srgbClr val="D17E3F"/>
      </a:accent3>
      <a:accent4>
        <a:srgbClr val="8262A6"/>
      </a:accent4>
      <a:accent5>
        <a:srgbClr val="C35993"/>
      </a:accent5>
      <a:accent6>
        <a:srgbClr val="D55D5D"/>
      </a:accent6>
      <a:hlink>
        <a:srgbClr val="3E9C64"/>
      </a:hlink>
      <a:folHlink>
        <a:srgbClr val="C2AD30"/>
      </a:folHlink>
    </a:clrScheme>
    <a:fontScheme name="Custom 1">
      <a:majorFont>
        <a:latin typeface="United Curriculum"/>
        <a:ea typeface=""/>
        <a:cs typeface=""/>
      </a:majorFont>
      <a:minorFont>
        <a:latin typeface="United Curricul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2B27ABF5B53B4C8A520BB72014BC20" ma:contentTypeVersion="19" ma:contentTypeDescription="Create a new document." ma:contentTypeScope="" ma:versionID="f5a687ecb4e865acf425f3deeb6fec43">
  <xsd:schema xmlns:xsd="http://www.w3.org/2001/XMLSchema" xmlns:xs="http://www.w3.org/2001/XMLSchema" xmlns:p="http://schemas.microsoft.com/office/2006/metadata/properties" xmlns:ns2="b36dee24-68ef-45c4-a92c-1fee0fb616a1" xmlns:ns3="c9db3969-71b0-4bad-a133-52bb6e34547a" targetNamespace="http://schemas.microsoft.com/office/2006/metadata/properties" ma:root="true" ma:fieldsID="76eb125e69196153eb56abbcd63b8bae" ns2:_="" ns3:_="">
    <xsd:import namespace="b36dee24-68ef-45c4-a92c-1fee0fb616a1"/>
    <xsd:import namespace="c9db3969-71b0-4bad-a133-52bb6e3454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6dee24-68ef-45c4-a92c-1fee0fb616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6e671c-0acf-4370-a239-7e2946f944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db3969-71b0-4bad-a133-52bb6e3454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88cbd7-ce5b-4a57-bf33-1375b96da1a6}" ma:internalName="TaxCatchAll" ma:showField="CatchAllData" ma:web="c9db3969-71b0-4bad-a133-52bb6e3454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9db3969-71b0-4bad-a133-52bb6e34547a">
      <UserInfo>
        <DisplayName>Mark Stephenson</DisplayName>
        <AccountId>31</AccountId>
        <AccountType/>
      </UserInfo>
      <UserInfo>
        <DisplayName>Jessica Quinn</DisplayName>
        <AccountId>345</AccountId>
        <AccountType/>
      </UserInfo>
      <UserInfo>
        <DisplayName>Jennie Murray</DisplayName>
        <AccountId>1246</AccountId>
        <AccountType/>
      </UserInfo>
      <UserInfo>
        <DisplayName>Charlie Cutler</DisplayName>
        <AccountId>30</AccountId>
        <AccountType/>
      </UserInfo>
    </SharedWithUsers>
    <TaxCatchAll xmlns="c9db3969-71b0-4bad-a133-52bb6e34547a" xsi:nil="true"/>
    <lcf76f155ced4ddcb4097134ff3c332f xmlns="b36dee24-68ef-45c4-a92c-1fee0fb616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2.xml><?xml version="1.0" encoding="utf-8"?>
<ds:datastoreItem xmlns:ds="http://schemas.openxmlformats.org/officeDocument/2006/customXml" ds:itemID="{9D375214-99BC-4B37-B923-10B97C50C1FF}">
  <ds:schemaRefs>
    <ds:schemaRef ds:uri="b36dee24-68ef-45c4-a92c-1fee0fb616a1"/>
    <ds:schemaRef ds:uri="c9db3969-71b0-4bad-a133-52bb6e3454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20F8DA-C4FB-4450-BACC-F5A742E79B9F}">
  <ds:schemaRefs>
    <ds:schemaRef ds:uri="b36dee24-68ef-45c4-a92c-1fee0fb616a1"/>
    <ds:schemaRef ds:uri="c9db3969-71b0-4bad-a133-52bb6e3454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28</Slides>
  <Notes>24</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revision>79</cp:revision>
  <dcterms:created xsi:type="dcterms:W3CDTF">2021-04-22T13:12:58Z</dcterms:created>
  <dcterms:modified xsi:type="dcterms:W3CDTF">2025-11-07T10:06:26Z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0x010100472B27ABF5B53B4C8A520BB72014BC20</vt:lpwstr>
  </property>
  <property fmtid="{D5CDD505-2E9C-101B-9397-08002B2CF9AE}" pid="3" name="MediaServiceImageTags">
    <vt:lpwstr/>
  </property>
</Properties>
</file>